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Quicksand" charset="1" panose="00000500000000000000"/>
      <p:regular r:id="rId12"/>
    </p:embeddedFont>
    <p:embeddedFont>
      <p:font typeface="Quicksand Bold" charset="1" panose="00000800000000000000"/>
      <p:regular r:id="rId13"/>
    </p:embeddedFont>
    <p:embeddedFont>
      <p:font typeface="Quicksand Light" charset="1" panose="00000400000000000000"/>
      <p:regular r:id="rId14"/>
    </p:embeddedFont>
    <p:embeddedFont>
      <p:font typeface="Quicksand Medium" charset="1" panose="00000600000000000000"/>
      <p:regular r:id="rId15"/>
    </p:embeddedFont>
    <p:embeddedFont>
      <p:font typeface="Be Vietnam" charset="1" panose="00000500000000000000"/>
      <p:regular r:id="rId16"/>
    </p:embeddedFont>
    <p:embeddedFont>
      <p:font typeface="Be Vietnam Italics" charset="1" panose="00000500000000000000"/>
      <p:regular r:id="rId17"/>
    </p:embeddedFont>
    <p:embeddedFont>
      <p:font typeface="Be Vietnam Thin" charset="1" panose="00000200000000000000"/>
      <p:regular r:id="rId18"/>
    </p:embeddedFont>
    <p:embeddedFont>
      <p:font typeface="Be Vietnam Thin Italics" charset="1" panose="00000300000000000000"/>
      <p:regular r:id="rId19"/>
    </p:embeddedFont>
    <p:embeddedFont>
      <p:font typeface="Be Vietnam Medium" charset="1" panose="00000600000000000000"/>
      <p:regular r:id="rId20"/>
    </p:embeddedFont>
    <p:embeddedFont>
      <p:font typeface="Be Vietnam Medium Italics" charset="1" panose="00000600000000000000"/>
      <p:regular r:id="rId21"/>
    </p:embeddedFont>
    <p:embeddedFont>
      <p:font typeface="Be Vietnam Ultra-Bold" charset="1" panose="00000900000000000000"/>
      <p:regular r:id="rId22"/>
    </p:embeddedFont>
    <p:embeddedFont>
      <p:font typeface="Be Vietnam Ultra-Bold Italics" charset="1" panose="000009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36" Target="slides/slide13.xml" Type="http://schemas.openxmlformats.org/officeDocument/2006/relationships/slide"/><Relationship Id="rId37" Target="slides/slide14.xml" Type="http://schemas.openxmlformats.org/officeDocument/2006/relationships/slide"/><Relationship Id="rId38" Target="slides/slide15.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6.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7.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444633" y="9730382"/>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4" id="4"/>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842659" y="1068800"/>
            <a:ext cx="6226141" cy="8149399"/>
          </a:xfrm>
          <a:custGeom>
            <a:avLst/>
            <a:gdLst/>
            <a:ahLst/>
            <a:cxnLst/>
            <a:rect r="r" b="b" t="t" l="l"/>
            <a:pathLst>
              <a:path h="8149399" w="6226141">
                <a:moveTo>
                  <a:pt x="0" y="0"/>
                </a:moveTo>
                <a:lnTo>
                  <a:pt x="6226141" y="0"/>
                </a:lnTo>
                <a:lnTo>
                  <a:pt x="6226141" y="8149400"/>
                </a:lnTo>
                <a:lnTo>
                  <a:pt x="0" y="8149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219200" y="3117938"/>
            <a:ext cx="8853878" cy="2607076"/>
          </a:xfrm>
          <a:prstGeom prst="rect">
            <a:avLst/>
          </a:prstGeom>
        </p:spPr>
        <p:txBody>
          <a:bodyPr anchor="t" rtlCol="false" tIns="0" lIns="0" bIns="0" rIns="0">
            <a:spAutoFit/>
          </a:bodyPr>
          <a:lstStyle/>
          <a:p>
            <a:pPr>
              <a:lnSpc>
                <a:spcPts val="10015"/>
              </a:lnSpc>
            </a:pPr>
            <a:r>
              <a:rPr lang="en-US" sz="10015" spc="-420">
                <a:solidFill>
                  <a:srgbClr val="3139A8"/>
                </a:solidFill>
                <a:latin typeface="Be Vietnam Ultra-Bold"/>
              </a:rPr>
              <a:t>UJARAN</a:t>
            </a:r>
          </a:p>
          <a:p>
            <a:pPr marL="0" indent="0" lvl="0">
              <a:lnSpc>
                <a:spcPts val="10015"/>
              </a:lnSpc>
            </a:pPr>
            <a:r>
              <a:rPr lang="en-US" sz="10015" spc="-420">
                <a:solidFill>
                  <a:srgbClr val="3139A8"/>
                </a:solidFill>
                <a:latin typeface="Be Vietnam Ultra-Bold"/>
              </a:rPr>
              <a:t>KEBENCIAN</a:t>
            </a:r>
          </a:p>
        </p:txBody>
      </p:sp>
      <p:sp>
        <p:nvSpPr>
          <p:cNvPr name="TextBox 10" id="10"/>
          <p:cNvSpPr txBox="true"/>
          <p:nvPr/>
        </p:nvSpPr>
        <p:spPr>
          <a:xfrm rot="0">
            <a:off x="1219200" y="5911811"/>
            <a:ext cx="8853878" cy="1438226"/>
          </a:xfrm>
          <a:prstGeom prst="rect">
            <a:avLst/>
          </a:prstGeom>
        </p:spPr>
        <p:txBody>
          <a:bodyPr anchor="t" rtlCol="false" tIns="0" lIns="0" bIns="0" rIns="0">
            <a:spAutoFit/>
          </a:bodyPr>
          <a:lstStyle/>
          <a:p>
            <a:pPr>
              <a:lnSpc>
                <a:spcPts val="5675"/>
              </a:lnSpc>
            </a:pPr>
            <a:r>
              <a:rPr lang="en-US" sz="5354" spc="-224">
                <a:solidFill>
                  <a:srgbClr val="3139A8"/>
                </a:solidFill>
                <a:latin typeface="Be Vietnam"/>
              </a:rPr>
              <a:t>MENELUSURI DIMENSI</a:t>
            </a:r>
          </a:p>
          <a:p>
            <a:pPr>
              <a:lnSpc>
                <a:spcPts val="5675"/>
              </a:lnSpc>
            </a:pPr>
            <a:r>
              <a:rPr lang="en-US" sz="5354" spc="-224">
                <a:solidFill>
                  <a:srgbClr val="3139A8"/>
                </a:solidFill>
                <a:latin typeface="Be Vietnam"/>
              </a:rPr>
              <a:t>UJARAN KEBENCIAN NETIZEN</a:t>
            </a:r>
          </a:p>
          <a:p>
            <a:pPr marL="0" indent="0" lvl="0">
              <a:lnSpc>
                <a:spcPts val="5675"/>
              </a:lnSpc>
            </a:pPr>
            <a:r>
              <a:rPr lang="en-US" sz="5354" spc="-224">
                <a:solidFill>
                  <a:srgbClr val="3139A8"/>
                </a:solidFill>
                <a:latin typeface="Be Vietnam"/>
              </a:rPr>
              <a:t>TWEETER INDONESIA</a:t>
            </a:r>
          </a:p>
        </p:txBody>
      </p:sp>
      <p:sp>
        <p:nvSpPr>
          <p:cNvPr name="TextBox 11" id="11"/>
          <p:cNvSpPr txBox="true"/>
          <p:nvPr/>
        </p:nvSpPr>
        <p:spPr>
          <a:xfrm rot="0">
            <a:off x="1219200" y="983107"/>
            <a:ext cx="8602534" cy="399923"/>
          </a:xfrm>
          <a:prstGeom prst="rect">
            <a:avLst/>
          </a:prstGeom>
        </p:spPr>
        <p:txBody>
          <a:bodyPr anchor="t" rtlCol="false" tIns="0" lIns="0" bIns="0" rIns="0">
            <a:spAutoFit/>
          </a:bodyPr>
          <a:lstStyle/>
          <a:p>
            <a:pPr algn="l" marL="0" indent="0" lvl="0">
              <a:lnSpc>
                <a:spcPts val="3136"/>
              </a:lnSpc>
              <a:spcBef>
                <a:spcPct val="0"/>
              </a:spcBef>
            </a:pPr>
            <a:r>
              <a:rPr lang="en-US" sz="2800" spc="-117">
                <a:solidFill>
                  <a:srgbClr val="090147"/>
                </a:solidFill>
                <a:latin typeface="Be Vietnam"/>
              </a:rPr>
              <a:t>PRESENTED BY KHOIRUL ANAM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1683013" y="2602204"/>
            <a:ext cx="6573163" cy="6172200"/>
          </a:xfrm>
          <a:custGeom>
            <a:avLst/>
            <a:gdLst/>
            <a:ahLst/>
            <a:cxnLst/>
            <a:rect r="r" b="b" t="t" l="l"/>
            <a:pathLst>
              <a:path h="6172200" w="6573163">
                <a:moveTo>
                  <a:pt x="0" y="0"/>
                </a:moveTo>
                <a:lnTo>
                  <a:pt x="6573163" y="0"/>
                </a:lnTo>
                <a:lnTo>
                  <a:pt x="6573163"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009519" y="2602204"/>
            <a:ext cx="6883175" cy="5596600"/>
          </a:xfrm>
          <a:custGeom>
            <a:avLst/>
            <a:gdLst/>
            <a:ahLst/>
            <a:cxnLst/>
            <a:rect r="r" b="b" t="t" l="l"/>
            <a:pathLst>
              <a:path h="5596600" w="6883175">
                <a:moveTo>
                  <a:pt x="0" y="0"/>
                </a:moveTo>
                <a:lnTo>
                  <a:pt x="6883175" y="0"/>
                </a:lnTo>
                <a:lnTo>
                  <a:pt x="6883175" y="5596600"/>
                </a:lnTo>
                <a:lnTo>
                  <a:pt x="0" y="5596600"/>
                </a:lnTo>
                <a:lnTo>
                  <a:pt x="0" y="0"/>
                </a:lnTo>
                <a:close/>
              </a:path>
            </a:pathLst>
          </a:custGeom>
          <a:blipFill>
            <a:blip r:embed="rId4"/>
            <a:stretch>
              <a:fillRect l="0" t="0" r="0" b="0"/>
            </a:stretch>
          </a:blipFill>
        </p:spPr>
      </p:sp>
      <p:sp>
        <p:nvSpPr>
          <p:cNvPr name="TextBox 4" id="4"/>
          <p:cNvSpPr txBox="true"/>
          <p:nvPr/>
        </p:nvSpPr>
        <p:spPr>
          <a:xfrm rot="0">
            <a:off x="1219200" y="290304"/>
            <a:ext cx="10463813" cy="1819656"/>
          </a:xfrm>
          <a:prstGeom prst="rect">
            <a:avLst/>
          </a:prstGeom>
        </p:spPr>
        <p:txBody>
          <a:bodyPr anchor="t" rtlCol="false" tIns="0" lIns="0" bIns="0" rIns="0">
            <a:spAutoFit/>
          </a:bodyPr>
          <a:lstStyle/>
          <a:p>
            <a:pPr marL="0" indent="0" lvl="0">
              <a:lnSpc>
                <a:spcPts val="7182"/>
              </a:lnSpc>
            </a:pPr>
            <a:r>
              <a:rPr lang="en-US" sz="6300" spc="-264">
                <a:solidFill>
                  <a:srgbClr val="3139A8"/>
                </a:solidFill>
                <a:latin typeface="Be Vietnam Ultra-Bold"/>
              </a:rPr>
              <a:t>KORELASI HS DAN ABUSIVE TERHADAP BEBERAPA TWEET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1683013" y="2602204"/>
            <a:ext cx="6573163" cy="6172200"/>
          </a:xfrm>
          <a:custGeom>
            <a:avLst/>
            <a:gdLst/>
            <a:ahLst/>
            <a:cxnLst/>
            <a:rect r="r" b="b" t="t" l="l"/>
            <a:pathLst>
              <a:path h="6172200" w="6573163">
                <a:moveTo>
                  <a:pt x="0" y="0"/>
                </a:moveTo>
                <a:lnTo>
                  <a:pt x="6573163" y="0"/>
                </a:lnTo>
                <a:lnTo>
                  <a:pt x="6573163"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541479" y="2602204"/>
            <a:ext cx="7819256" cy="7087959"/>
          </a:xfrm>
          <a:custGeom>
            <a:avLst/>
            <a:gdLst/>
            <a:ahLst/>
            <a:cxnLst/>
            <a:rect r="r" b="b" t="t" l="l"/>
            <a:pathLst>
              <a:path h="7087959" w="7819256">
                <a:moveTo>
                  <a:pt x="0" y="0"/>
                </a:moveTo>
                <a:lnTo>
                  <a:pt x="7819256" y="0"/>
                </a:lnTo>
                <a:lnTo>
                  <a:pt x="7819256" y="7087959"/>
                </a:lnTo>
                <a:lnTo>
                  <a:pt x="0" y="7087959"/>
                </a:lnTo>
                <a:lnTo>
                  <a:pt x="0" y="0"/>
                </a:lnTo>
                <a:close/>
              </a:path>
            </a:pathLst>
          </a:custGeom>
          <a:blipFill>
            <a:blip r:embed="rId4"/>
            <a:stretch>
              <a:fillRect l="0" t="0" r="0" b="0"/>
            </a:stretch>
          </a:blipFill>
        </p:spPr>
      </p:sp>
      <p:sp>
        <p:nvSpPr>
          <p:cNvPr name="TextBox 4" id="4"/>
          <p:cNvSpPr txBox="true"/>
          <p:nvPr/>
        </p:nvSpPr>
        <p:spPr>
          <a:xfrm rot="0">
            <a:off x="1219200" y="290304"/>
            <a:ext cx="10463813" cy="1819656"/>
          </a:xfrm>
          <a:prstGeom prst="rect">
            <a:avLst/>
          </a:prstGeom>
        </p:spPr>
        <p:txBody>
          <a:bodyPr anchor="t" rtlCol="false" tIns="0" lIns="0" bIns="0" rIns="0">
            <a:spAutoFit/>
          </a:bodyPr>
          <a:lstStyle/>
          <a:p>
            <a:pPr marL="0" indent="0" lvl="0">
              <a:lnSpc>
                <a:spcPts val="7182"/>
              </a:lnSpc>
            </a:pPr>
            <a:r>
              <a:rPr lang="en-US" sz="6300" spc="-264">
                <a:solidFill>
                  <a:srgbClr val="3139A8"/>
                </a:solidFill>
                <a:latin typeface="Be Vietnam Ultra-Bold"/>
              </a:rPr>
              <a:t>KORELASI HS DAN ABUSIVE TERHADAP BEBERAPA TWEET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1683013" y="2602204"/>
            <a:ext cx="6573163" cy="6172200"/>
          </a:xfrm>
          <a:custGeom>
            <a:avLst/>
            <a:gdLst/>
            <a:ahLst/>
            <a:cxnLst/>
            <a:rect r="r" b="b" t="t" l="l"/>
            <a:pathLst>
              <a:path h="6172200" w="6573163">
                <a:moveTo>
                  <a:pt x="0" y="0"/>
                </a:moveTo>
                <a:lnTo>
                  <a:pt x="6573163" y="0"/>
                </a:lnTo>
                <a:lnTo>
                  <a:pt x="6573163"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19200" y="2252195"/>
            <a:ext cx="8664196" cy="7704839"/>
          </a:xfrm>
          <a:custGeom>
            <a:avLst/>
            <a:gdLst/>
            <a:ahLst/>
            <a:cxnLst/>
            <a:rect r="r" b="b" t="t" l="l"/>
            <a:pathLst>
              <a:path h="7704839" w="8664196">
                <a:moveTo>
                  <a:pt x="0" y="0"/>
                </a:moveTo>
                <a:lnTo>
                  <a:pt x="8664196" y="0"/>
                </a:lnTo>
                <a:lnTo>
                  <a:pt x="8664196" y="7704839"/>
                </a:lnTo>
                <a:lnTo>
                  <a:pt x="0" y="7704839"/>
                </a:lnTo>
                <a:lnTo>
                  <a:pt x="0" y="0"/>
                </a:lnTo>
                <a:close/>
              </a:path>
            </a:pathLst>
          </a:custGeom>
          <a:blipFill>
            <a:blip r:embed="rId4"/>
            <a:stretch>
              <a:fillRect l="0" t="0" r="0" b="0"/>
            </a:stretch>
          </a:blipFill>
        </p:spPr>
      </p:sp>
      <p:sp>
        <p:nvSpPr>
          <p:cNvPr name="TextBox 4" id="4"/>
          <p:cNvSpPr txBox="true"/>
          <p:nvPr/>
        </p:nvSpPr>
        <p:spPr>
          <a:xfrm rot="0">
            <a:off x="1219200" y="290304"/>
            <a:ext cx="10463813" cy="1819656"/>
          </a:xfrm>
          <a:prstGeom prst="rect">
            <a:avLst/>
          </a:prstGeom>
        </p:spPr>
        <p:txBody>
          <a:bodyPr anchor="t" rtlCol="false" tIns="0" lIns="0" bIns="0" rIns="0">
            <a:spAutoFit/>
          </a:bodyPr>
          <a:lstStyle/>
          <a:p>
            <a:pPr marL="0" indent="0" lvl="0">
              <a:lnSpc>
                <a:spcPts val="7182"/>
              </a:lnSpc>
            </a:pPr>
            <a:r>
              <a:rPr lang="en-US" sz="6300" spc="-264">
                <a:solidFill>
                  <a:srgbClr val="3139A8"/>
                </a:solidFill>
                <a:latin typeface="Be Vietnam Ultra-Bold"/>
              </a:rPr>
              <a:t>KORELASI HS DAN ABUSIVE TERHADAP BEBERAPA TWEET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444633" y="9730382"/>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4" id="4"/>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480710" y="1028700"/>
            <a:ext cx="8130520" cy="4394598"/>
          </a:xfrm>
          <a:custGeom>
            <a:avLst/>
            <a:gdLst/>
            <a:ahLst/>
            <a:cxnLst/>
            <a:rect r="r" b="b" t="t" l="l"/>
            <a:pathLst>
              <a:path h="4394598" w="8130520">
                <a:moveTo>
                  <a:pt x="0" y="0"/>
                </a:moveTo>
                <a:lnTo>
                  <a:pt x="8130520" y="0"/>
                </a:lnTo>
                <a:lnTo>
                  <a:pt x="8130520" y="4394598"/>
                </a:lnTo>
                <a:lnTo>
                  <a:pt x="0" y="4394598"/>
                </a:lnTo>
                <a:lnTo>
                  <a:pt x="0" y="0"/>
                </a:lnTo>
                <a:close/>
              </a:path>
            </a:pathLst>
          </a:custGeom>
          <a:blipFill>
            <a:blip r:embed="rId2"/>
            <a:stretch>
              <a:fillRect l="0" t="0" r="0" b="0"/>
            </a:stretch>
          </a:blipFill>
        </p:spPr>
      </p:sp>
      <p:sp>
        <p:nvSpPr>
          <p:cNvPr name="Freeform 9" id="9"/>
          <p:cNvSpPr/>
          <p:nvPr/>
        </p:nvSpPr>
        <p:spPr>
          <a:xfrm flipH="false" flipV="false" rot="0">
            <a:off x="9555774" y="1028700"/>
            <a:ext cx="8130520" cy="4394598"/>
          </a:xfrm>
          <a:custGeom>
            <a:avLst/>
            <a:gdLst/>
            <a:ahLst/>
            <a:cxnLst/>
            <a:rect r="r" b="b" t="t" l="l"/>
            <a:pathLst>
              <a:path h="4394598" w="8130520">
                <a:moveTo>
                  <a:pt x="0" y="0"/>
                </a:moveTo>
                <a:lnTo>
                  <a:pt x="8130521" y="0"/>
                </a:lnTo>
                <a:lnTo>
                  <a:pt x="8130521" y="4394598"/>
                </a:lnTo>
                <a:lnTo>
                  <a:pt x="0" y="4394598"/>
                </a:lnTo>
                <a:lnTo>
                  <a:pt x="0" y="0"/>
                </a:lnTo>
                <a:close/>
              </a:path>
            </a:pathLst>
          </a:custGeom>
          <a:blipFill>
            <a:blip r:embed="rId3"/>
            <a:stretch>
              <a:fillRect l="0" t="0" r="0" b="0"/>
            </a:stretch>
          </a:blipFill>
        </p:spPr>
      </p:sp>
      <p:sp>
        <p:nvSpPr>
          <p:cNvPr name="Freeform 10" id="10"/>
          <p:cNvSpPr/>
          <p:nvPr/>
        </p:nvSpPr>
        <p:spPr>
          <a:xfrm flipH="false" flipV="false" rot="0">
            <a:off x="5053876" y="5626435"/>
            <a:ext cx="8180247" cy="4421475"/>
          </a:xfrm>
          <a:custGeom>
            <a:avLst/>
            <a:gdLst/>
            <a:ahLst/>
            <a:cxnLst/>
            <a:rect r="r" b="b" t="t" l="l"/>
            <a:pathLst>
              <a:path h="4421475" w="8180247">
                <a:moveTo>
                  <a:pt x="0" y="0"/>
                </a:moveTo>
                <a:lnTo>
                  <a:pt x="8180248" y="0"/>
                </a:lnTo>
                <a:lnTo>
                  <a:pt x="8180248" y="4421476"/>
                </a:lnTo>
                <a:lnTo>
                  <a:pt x="0" y="4421476"/>
                </a:lnTo>
                <a:lnTo>
                  <a:pt x="0" y="0"/>
                </a:lnTo>
                <a:close/>
              </a:path>
            </a:pathLst>
          </a:custGeom>
          <a:blipFill>
            <a:blip r:embed="rId4"/>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TextBox 2" id="2"/>
          <p:cNvSpPr txBox="true"/>
          <p:nvPr/>
        </p:nvSpPr>
        <p:spPr>
          <a:xfrm rot="0">
            <a:off x="1028700" y="1095375"/>
            <a:ext cx="7924800" cy="993142"/>
          </a:xfrm>
          <a:prstGeom prst="rect">
            <a:avLst/>
          </a:prstGeom>
        </p:spPr>
        <p:txBody>
          <a:bodyPr anchor="t" rtlCol="false" tIns="0" lIns="0" bIns="0" rIns="0">
            <a:spAutoFit/>
          </a:bodyPr>
          <a:lstStyle/>
          <a:p>
            <a:pPr marL="0" indent="0" lvl="0">
              <a:lnSpc>
                <a:spcPts val="7630"/>
              </a:lnSpc>
            </a:pPr>
            <a:r>
              <a:rPr lang="en-US" sz="7000" spc="-294">
                <a:solidFill>
                  <a:srgbClr val="3139A8"/>
                </a:solidFill>
                <a:latin typeface="Be Vietnam Ultra-Bold"/>
              </a:rPr>
              <a:t>CONCLUSION</a:t>
            </a:r>
          </a:p>
        </p:txBody>
      </p:sp>
      <p:sp>
        <p:nvSpPr>
          <p:cNvPr name="TextBox 3" id="3"/>
          <p:cNvSpPr txBox="true"/>
          <p:nvPr/>
        </p:nvSpPr>
        <p:spPr>
          <a:xfrm rot="0">
            <a:off x="1028700" y="2295067"/>
            <a:ext cx="8281289" cy="6059805"/>
          </a:xfrm>
          <a:prstGeom prst="rect">
            <a:avLst/>
          </a:prstGeom>
        </p:spPr>
        <p:txBody>
          <a:bodyPr anchor="t" rtlCol="false" tIns="0" lIns="0" bIns="0" rIns="0">
            <a:spAutoFit/>
          </a:bodyPr>
          <a:lstStyle/>
          <a:p>
            <a:pPr>
              <a:lnSpc>
                <a:spcPts val="4860"/>
              </a:lnSpc>
            </a:pPr>
            <a:r>
              <a:rPr lang="en-US" sz="3000">
                <a:solidFill>
                  <a:srgbClr val="3139A8"/>
                </a:solidFill>
                <a:latin typeface="Quicksand Medium"/>
              </a:rPr>
              <a:t>dari beberapa hasil penelitian yang dilakukan dapat disimpulkan bahwa :</a:t>
            </a:r>
          </a:p>
          <a:p>
            <a:pPr marL="647700" indent="-323850" lvl="1">
              <a:lnSpc>
                <a:spcPts val="4860"/>
              </a:lnSpc>
              <a:buFont typeface="Arial"/>
              <a:buChar char="•"/>
            </a:pPr>
            <a:r>
              <a:rPr lang="en-US" sz="3000">
                <a:solidFill>
                  <a:srgbClr val="3139A8"/>
                </a:solidFill>
                <a:latin typeface="Quicksand Medium"/>
              </a:rPr>
              <a:t> Netizen indoneisa masih memiliki perbandinaan yang lebih besar tidak mengandung ujaran kebencian dan kata tidak kasar </a:t>
            </a:r>
          </a:p>
          <a:p>
            <a:pPr marL="647700" indent="-323850" lvl="1">
              <a:lnSpc>
                <a:spcPts val="4860"/>
              </a:lnSpc>
              <a:buFont typeface="Arial"/>
              <a:buChar char="•"/>
            </a:pPr>
            <a:r>
              <a:rPr lang="en-US" sz="3000">
                <a:solidFill>
                  <a:srgbClr val="3139A8"/>
                </a:solidFill>
                <a:latin typeface="Quicksand Medium"/>
              </a:rPr>
              <a:t> Netizen lebih mentargetkan individu dibandingkan dengan suatu kelompok</a:t>
            </a:r>
          </a:p>
          <a:p>
            <a:pPr marL="647700" indent="-323850" lvl="1">
              <a:lnSpc>
                <a:spcPts val="4860"/>
              </a:lnSpc>
              <a:buFont typeface="Arial"/>
              <a:buChar char="•"/>
            </a:pPr>
            <a:r>
              <a:rPr lang="en-US" sz="3000">
                <a:solidFill>
                  <a:srgbClr val="3139A8"/>
                </a:solidFill>
                <a:latin typeface="Quicksand Medium"/>
              </a:rPr>
              <a:t> Topik Ujaran yang berkaitan dengan agama/keyakinan</a:t>
            </a:r>
          </a:p>
        </p:txBody>
      </p:sp>
      <p:sp>
        <p:nvSpPr>
          <p:cNvPr name="Freeform 4" id="4"/>
          <p:cNvSpPr/>
          <p:nvPr/>
        </p:nvSpPr>
        <p:spPr>
          <a:xfrm flipH="false" flipV="false" rot="0">
            <a:off x="11744995" y="1670607"/>
            <a:ext cx="5959485" cy="6945787"/>
          </a:xfrm>
          <a:custGeom>
            <a:avLst/>
            <a:gdLst/>
            <a:ahLst/>
            <a:cxnLst/>
            <a:rect r="r" b="b" t="t" l="l"/>
            <a:pathLst>
              <a:path h="6945787" w="5959485">
                <a:moveTo>
                  <a:pt x="0" y="0"/>
                </a:moveTo>
                <a:lnTo>
                  <a:pt x="5959485" y="0"/>
                </a:lnTo>
                <a:lnTo>
                  <a:pt x="5959485" y="6945786"/>
                </a:lnTo>
                <a:lnTo>
                  <a:pt x="0" y="69457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444633" y="9730382"/>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4" id="4"/>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005717" y="1821359"/>
            <a:ext cx="7253583" cy="6644282"/>
          </a:xfrm>
          <a:custGeom>
            <a:avLst/>
            <a:gdLst/>
            <a:ahLst/>
            <a:cxnLst/>
            <a:rect r="r" b="b" t="t" l="l"/>
            <a:pathLst>
              <a:path h="6644282" w="7253583">
                <a:moveTo>
                  <a:pt x="0" y="0"/>
                </a:moveTo>
                <a:lnTo>
                  <a:pt x="7253583" y="0"/>
                </a:lnTo>
                <a:lnTo>
                  <a:pt x="7253583" y="6644282"/>
                </a:lnTo>
                <a:lnTo>
                  <a:pt x="0" y="66442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219200" y="2697480"/>
            <a:ext cx="7924800" cy="4834889"/>
          </a:xfrm>
          <a:prstGeom prst="rect">
            <a:avLst/>
          </a:prstGeom>
        </p:spPr>
        <p:txBody>
          <a:bodyPr anchor="t" rtlCol="false" tIns="0" lIns="0" bIns="0" rIns="0">
            <a:spAutoFit/>
          </a:bodyPr>
          <a:lstStyle/>
          <a:p>
            <a:pPr marL="0" indent="0" lvl="0">
              <a:lnSpc>
                <a:spcPts val="12479"/>
              </a:lnSpc>
            </a:pPr>
            <a:r>
              <a:rPr lang="en-US" sz="12999" spc="-545">
                <a:solidFill>
                  <a:srgbClr val="3139A8"/>
                </a:solidFill>
                <a:latin typeface="Be Vietnam Ultra-Bold"/>
              </a:rPr>
              <a:t>THANK YOU VERY MUCH!</a:t>
            </a:r>
          </a:p>
        </p:txBody>
      </p:sp>
      <p:sp>
        <p:nvSpPr>
          <p:cNvPr name="TextBox 10" id="10"/>
          <p:cNvSpPr txBox="true"/>
          <p:nvPr/>
        </p:nvSpPr>
        <p:spPr>
          <a:xfrm rot="0">
            <a:off x="1219200" y="983107"/>
            <a:ext cx="8602534" cy="399923"/>
          </a:xfrm>
          <a:prstGeom prst="rect">
            <a:avLst/>
          </a:prstGeom>
        </p:spPr>
        <p:txBody>
          <a:bodyPr anchor="t" rtlCol="false" tIns="0" lIns="0" bIns="0" rIns="0">
            <a:spAutoFit/>
          </a:bodyPr>
          <a:lstStyle/>
          <a:p>
            <a:pPr algn="l" marL="0" indent="0" lvl="0">
              <a:lnSpc>
                <a:spcPts val="3136"/>
              </a:lnSpc>
              <a:spcBef>
                <a:spcPct val="0"/>
              </a:spcBef>
            </a:pPr>
            <a:r>
              <a:rPr lang="en-US" sz="2800" spc="-117">
                <a:solidFill>
                  <a:srgbClr val="090147"/>
                </a:solidFill>
                <a:latin typeface="Be Vietnam"/>
              </a:rPr>
              <a:t>PRESENTED BY SANDRA HARO</a:t>
            </a:r>
          </a:p>
        </p:txBody>
      </p:sp>
      <p:sp>
        <p:nvSpPr>
          <p:cNvPr name="TextBox 11" id="11"/>
          <p:cNvSpPr txBox="true"/>
          <p:nvPr/>
        </p:nvSpPr>
        <p:spPr>
          <a:xfrm rot="0">
            <a:off x="1219200" y="8923020"/>
            <a:ext cx="8602534" cy="399923"/>
          </a:xfrm>
          <a:prstGeom prst="rect">
            <a:avLst/>
          </a:prstGeom>
        </p:spPr>
        <p:txBody>
          <a:bodyPr anchor="t" rtlCol="false" tIns="0" lIns="0" bIns="0" rIns="0">
            <a:spAutoFit/>
          </a:bodyPr>
          <a:lstStyle/>
          <a:p>
            <a:pPr algn="l" marL="0" indent="0" lvl="0">
              <a:lnSpc>
                <a:spcPts val="3136"/>
              </a:lnSpc>
              <a:spcBef>
                <a:spcPct val="0"/>
              </a:spcBef>
            </a:pPr>
            <a:r>
              <a:rPr lang="en-US" sz="2800" spc="-117">
                <a:solidFill>
                  <a:srgbClr val="090147"/>
                </a:solidFill>
                <a:latin typeface="Be Vietnam"/>
              </a:rPr>
              <a:t>WWW.REALLYGREATSITE.COM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TextBox 2" id="2"/>
          <p:cNvSpPr txBox="true"/>
          <p:nvPr/>
        </p:nvSpPr>
        <p:spPr>
          <a:xfrm rot="0">
            <a:off x="811588" y="2153670"/>
            <a:ext cx="8385935" cy="1060451"/>
          </a:xfrm>
          <a:prstGeom prst="rect">
            <a:avLst/>
          </a:prstGeom>
        </p:spPr>
        <p:txBody>
          <a:bodyPr anchor="t" rtlCol="false" tIns="0" lIns="0" bIns="0" rIns="0">
            <a:spAutoFit/>
          </a:bodyPr>
          <a:lstStyle/>
          <a:p>
            <a:pPr marL="0" indent="0" lvl="0">
              <a:lnSpc>
                <a:spcPts val="8000"/>
              </a:lnSpc>
            </a:pPr>
            <a:r>
              <a:rPr lang="en-US" sz="8000" spc="-336">
                <a:solidFill>
                  <a:srgbClr val="3139A8"/>
                </a:solidFill>
                <a:latin typeface="Be Vietnam Ultra-Bold"/>
              </a:rPr>
              <a:t>INTRODUCTION</a:t>
            </a:r>
          </a:p>
        </p:txBody>
      </p:sp>
      <p:sp>
        <p:nvSpPr>
          <p:cNvPr name="TextBox 3" id="3"/>
          <p:cNvSpPr txBox="true"/>
          <p:nvPr/>
        </p:nvSpPr>
        <p:spPr>
          <a:xfrm rot="0">
            <a:off x="811588" y="3706620"/>
            <a:ext cx="8603172" cy="5093764"/>
          </a:xfrm>
          <a:prstGeom prst="rect">
            <a:avLst/>
          </a:prstGeom>
        </p:spPr>
        <p:txBody>
          <a:bodyPr anchor="t" rtlCol="false" tIns="0" lIns="0" bIns="0" rIns="0">
            <a:spAutoFit/>
          </a:bodyPr>
          <a:lstStyle/>
          <a:p>
            <a:pPr>
              <a:lnSpc>
                <a:spcPts val="3681"/>
              </a:lnSpc>
            </a:pPr>
            <a:r>
              <a:rPr lang="en-US" sz="2272">
                <a:solidFill>
                  <a:srgbClr val="3139A8"/>
                </a:solidFill>
                <a:latin typeface="Quicksand Medium"/>
              </a:rPr>
              <a:t>Dalam era digitalisasi seperti sekarang ini, keberadaan media sosial telah menjadi bagian yang tidak terpisahkan dalam kehidupan masyarakat. Salah satunya adalah Twitter, platform media sosial yang biasa digunakan untuk berbagi informasi, opini, dan pemikiran. Namun, seperti yang sering kita jumpai, dalam ruang lingkup media sosial ini juga terdapat fenomena beredar ujaran kebencian atau hate speech. Ujaran kebencian tersebut dapat terjadi karena berbagai alasan, seperti adanya prejudis atau prasangka negatif terhadap kelompok tertentu, perilaku trolling, sampai dengan kondisi dalam dunia internet itu sendiri.</a:t>
            </a:r>
          </a:p>
        </p:txBody>
      </p:sp>
      <p:grpSp>
        <p:nvGrpSpPr>
          <p:cNvPr name="Group 4" id="4"/>
          <p:cNvGrpSpPr/>
          <p:nvPr/>
        </p:nvGrpSpPr>
        <p:grpSpPr>
          <a:xfrm rot="0">
            <a:off x="9945531" y="1486616"/>
            <a:ext cx="7313769" cy="7313769"/>
            <a:chOff x="0" y="0"/>
            <a:chExt cx="3282950" cy="3282950"/>
          </a:xfrm>
        </p:grpSpPr>
        <p:sp>
          <p:nvSpPr>
            <p:cNvPr name="Freeform 5" id="5"/>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3282950"/>
                  </a:lnTo>
                  <a:lnTo>
                    <a:pt x="0" y="3282950"/>
                  </a:lnTo>
                  <a:lnTo>
                    <a:pt x="0" y="0"/>
                  </a:lnTo>
                  <a:close/>
                </a:path>
              </a:pathLst>
            </a:custGeom>
            <a:blipFill>
              <a:blip r:embed="rId2"/>
              <a:stretch>
                <a:fillRect l="-25046" t="0" r="-25046" b="0"/>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597241" y="1121159"/>
            <a:ext cx="6042413" cy="8044682"/>
            <a:chOff x="0" y="0"/>
            <a:chExt cx="3663950" cy="4878070"/>
          </a:xfrm>
        </p:grpSpPr>
        <p:sp>
          <p:nvSpPr>
            <p:cNvPr name="Freeform 3" id="3"/>
            <p:cNvSpPr/>
            <p:nvPr/>
          </p:nvSpPr>
          <p:spPr>
            <a:xfrm flipH="false" flipV="false" rot="0">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2"/>
              <a:stretch>
                <a:fillRect l="-59832" t="0" r="-59832" b="0"/>
              </a:stretch>
            </a:blipFill>
          </p:spPr>
        </p:sp>
        <p:sp>
          <p:nvSpPr>
            <p:cNvPr name="Freeform 4" id="4"/>
            <p:cNvSpPr/>
            <p:nvPr/>
          </p:nvSpPr>
          <p:spPr>
            <a:xfrm flipH="false" flipV="false" rot="0">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name="TextBox 5" id="5"/>
          <p:cNvSpPr txBox="true"/>
          <p:nvPr/>
        </p:nvSpPr>
        <p:spPr>
          <a:xfrm rot="0">
            <a:off x="1219200" y="3861038"/>
            <a:ext cx="9123023" cy="1024890"/>
          </a:xfrm>
          <a:prstGeom prst="rect">
            <a:avLst/>
          </a:prstGeom>
        </p:spPr>
        <p:txBody>
          <a:bodyPr anchor="t" rtlCol="false" tIns="0" lIns="0" bIns="0" rIns="0">
            <a:spAutoFit/>
          </a:bodyPr>
          <a:lstStyle/>
          <a:p>
            <a:pPr marL="0" indent="0" lvl="0">
              <a:lnSpc>
                <a:spcPts val="7979"/>
              </a:lnSpc>
            </a:pPr>
            <a:r>
              <a:rPr lang="en-US" sz="6999" spc="-293">
                <a:solidFill>
                  <a:srgbClr val="FFFFFF"/>
                </a:solidFill>
                <a:latin typeface="Be Vietnam Ultra-Bold"/>
              </a:rPr>
              <a:t>RESEARCH PURPOSES</a:t>
            </a:r>
          </a:p>
        </p:txBody>
      </p:sp>
      <p:sp>
        <p:nvSpPr>
          <p:cNvPr name="TextBox 6" id="6"/>
          <p:cNvSpPr txBox="true"/>
          <p:nvPr/>
        </p:nvSpPr>
        <p:spPr>
          <a:xfrm rot="0">
            <a:off x="1219200" y="5141992"/>
            <a:ext cx="7570711" cy="3305559"/>
          </a:xfrm>
          <a:prstGeom prst="rect">
            <a:avLst/>
          </a:prstGeom>
        </p:spPr>
        <p:txBody>
          <a:bodyPr anchor="t" rtlCol="false" tIns="0" lIns="0" bIns="0" rIns="0">
            <a:spAutoFit/>
          </a:bodyPr>
          <a:lstStyle/>
          <a:p>
            <a:pPr>
              <a:lnSpc>
                <a:spcPts val="6641"/>
              </a:lnSpc>
            </a:pPr>
            <a:r>
              <a:rPr lang="en-US" sz="4099">
                <a:solidFill>
                  <a:srgbClr val="FFFFFF"/>
                </a:solidFill>
                <a:latin typeface="Quicksand Medium"/>
              </a:rPr>
              <a:t>Penelitian ini bertujuan untuk mengetahui sasaran ujaran kebencian netizen dan karakteristiknya</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F1EBE5"/>
        </a:solidFill>
      </p:bgPr>
    </p:bg>
    <p:spTree>
      <p:nvGrpSpPr>
        <p:cNvPr id="1" name=""/>
        <p:cNvGrpSpPr/>
        <p:nvPr/>
      </p:nvGrpSpPr>
      <p:grpSpPr>
        <a:xfrm>
          <a:off x="0" y="0"/>
          <a:ext cx="0" cy="0"/>
          <a:chOff x="0" y="0"/>
          <a:chExt cx="0" cy="0"/>
        </a:xfrm>
      </p:grpSpPr>
      <p:sp>
        <p:nvSpPr>
          <p:cNvPr name="TextBox 2" id="2"/>
          <p:cNvSpPr txBox="true"/>
          <p:nvPr/>
        </p:nvSpPr>
        <p:spPr>
          <a:xfrm rot="0">
            <a:off x="546206" y="3074033"/>
            <a:ext cx="7924800" cy="1955167"/>
          </a:xfrm>
          <a:prstGeom prst="rect">
            <a:avLst/>
          </a:prstGeom>
        </p:spPr>
        <p:txBody>
          <a:bodyPr anchor="t" rtlCol="false" tIns="0" lIns="0" bIns="0" rIns="0">
            <a:spAutoFit/>
          </a:bodyPr>
          <a:lstStyle/>
          <a:p>
            <a:pPr marL="0" indent="0" lvl="0">
              <a:lnSpc>
                <a:spcPts val="7630"/>
              </a:lnSpc>
            </a:pPr>
            <a:r>
              <a:rPr lang="en-US" sz="7000" spc="-294">
                <a:solidFill>
                  <a:srgbClr val="3139A8"/>
                </a:solidFill>
                <a:latin typeface="Be Vietnam Ultra-Bold"/>
              </a:rPr>
              <a:t>FORMULATION OF THE PROBLEM</a:t>
            </a:r>
          </a:p>
        </p:txBody>
      </p:sp>
      <p:grpSp>
        <p:nvGrpSpPr>
          <p:cNvPr name="Group 3" id="3"/>
          <p:cNvGrpSpPr/>
          <p:nvPr/>
        </p:nvGrpSpPr>
        <p:grpSpPr>
          <a:xfrm rot="0">
            <a:off x="9144000" y="1701341"/>
            <a:ext cx="6836211" cy="2434044"/>
            <a:chOff x="0" y="0"/>
            <a:chExt cx="2132037" cy="759115"/>
          </a:xfrm>
        </p:grpSpPr>
        <p:sp>
          <p:nvSpPr>
            <p:cNvPr name="Freeform 4" id="4"/>
            <p:cNvSpPr/>
            <p:nvPr/>
          </p:nvSpPr>
          <p:spPr>
            <a:xfrm flipH="false" flipV="false" rot="0">
              <a:off x="0" y="0"/>
              <a:ext cx="2132037" cy="759115"/>
            </a:xfrm>
            <a:custGeom>
              <a:avLst/>
              <a:gdLst/>
              <a:ahLst/>
              <a:cxnLst/>
              <a:rect r="r" b="b" t="t" l="l"/>
              <a:pathLst>
                <a:path h="759115" w="2132037">
                  <a:moveTo>
                    <a:pt x="16987" y="0"/>
                  </a:moveTo>
                  <a:lnTo>
                    <a:pt x="2115050" y="0"/>
                  </a:lnTo>
                  <a:cubicBezTo>
                    <a:pt x="2119555" y="0"/>
                    <a:pt x="2123876" y="1790"/>
                    <a:pt x="2127062" y="4975"/>
                  </a:cubicBezTo>
                  <a:cubicBezTo>
                    <a:pt x="2130247" y="8161"/>
                    <a:pt x="2132037" y="12482"/>
                    <a:pt x="2132037" y="16987"/>
                  </a:cubicBezTo>
                  <a:lnTo>
                    <a:pt x="2132037" y="742128"/>
                  </a:lnTo>
                  <a:cubicBezTo>
                    <a:pt x="2132037" y="751510"/>
                    <a:pt x="2124432" y="759115"/>
                    <a:pt x="2115050" y="759115"/>
                  </a:cubicBezTo>
                  <a:lnTo>
                    <a:pt x="16987" y="759115"/>
                  </a:lnTo>
                  <a:cubicBezTo>
                    <a:pt x="7605" y="759115"/>
                    <a:pt x="0" y="751510"/>
                    <a:pt x="0" y="742128"/>
                  </a:cubicBezTo>
                  <a:lnTo>
                    <a:pt x="0" y="16987"/>
                  </a:lnTo>
                  <a:cubicBezTo>
                    <a:pt x="0" y="7605"/>
                    <a:pt x="7605" y="0"/>
                    <a:pt x="16987" y="0"/>
                  </a:cubicBezTo>
                  <a:close/>
                </a:path>
              </a:pathLst>
            </a:custGeom>
            <a:solidFill>
              <a:srgbClr val="5383FF"/>
            </a:solidFill>
            <a:ln w="9525" cap="sq">
              <a:solidFill>
                <a:srgbClr val="000000"/>
              </a:solidFill>
              <a:prstDash val="solid"/>
              <a:miter/>
            </a:ln>
          </p:spPr>
        </p:sp>
        <p:sp>
          <p:nvSpPr>
            <p:cNvPr name="TextBox 5" id="5"/>
            <p:cNvSpPr txBox="true"/>
            <p:nvPr/>
          </p:nvSpPr>
          <p:spPr>
            <a:xfrm>
              <a:off x="0" y="-38100"/>
              <a:ext cx="2132037" cy="797215"/>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9144000" y="4261511"/>
            <a:ext cx="6836211" cy="2434044"/>
            <a:chOff x="0" y="0"/>
            <a:chExt cx="2132037" cy="759115"/>
          </a:xfrm>
        </p:grpSpPr>
        <p:sp>
          <p:nvSpPr>
            <p:cNvPr name="Freeform 7" id="7"/>
            <p:cNvSpPr/>
            <p:nvPr/>
          </p:nvSpPr>
          <p:spPr>
            <a:xfrm flipH="false" flipV="false" rot="0">
              <a:off x="0" y="0"/>
              <a:ext cx="2132037" cy="759115"/>
            </a:xfrm>
            <a:custGeom>
              <a:avLst/>
              <a:gdLst/>
              <a:ahLst/>
              <a:cxnLst/>
              <a:rect r="r" b="b" t="t" l="l"/>
              <a:pathLst>
                <a:path h="759115" w="2132037">
                  <a:moveTo>
                    <a:pt x="16987" y="0"/>
                  </a:moveTo>
                  <a:lnTo>
                    <a:pt x="2115050" y="0"/>
                  </a:lnTo>
                  <a:cubicBezTo>
                    <a:pt x="2119555" y="0"/>
                    <a:pt x="2123876" y="1790"/>
                    <a:pt x="2127062" y="4975"/>
                  </a:cubicBezTo>
                  <a:cubicBezTo>
                    <a:pt x="2130247" y="8161"/>
                    <a:pt x="2132037" y="12482"/>
                    <a:pt x="2132037" y="16987"/>
                  </a:cubicBezTo>
                  <a:lnTo>
                    <a:pt x="2132037" y="742128"/>
                  </a:lnTo>
                  <a:cubicBezTo>
                    <a:pt x="2132037" y="751510"/>
                    <a:pt x="2124432" y="759115"/>
                    <a:pt x="2115050" y="759115"/>
                  </a:cubicBezTo>
                  <a:lnTo>
                    <a:pt x="16987" y="759115"/>
                  </a:lnTo>
                  <a:cubicBezTo>
                    <a:pt x="7605" y="759115"/>
                    <a:pt x="0" y="751510"/>
                    <a:pt x="0" y="742128"/>
                  </a:cubicBezTo>
                  <a:lnTo>
                    <a:pt x="0" y="16987"/>
                  </a:lnTo>
                  <a:cubicBezTo>
                    <a:pt x="0" y="7605"/>
                    <a:pt x="7605" y="0"/>
                    <a:pt x="16987" y="0"/>
                  </a:cubicBezTo>
                  <a:close/>
                </a:path>
              </a:pathLst>
            </a:custGeom>
            <a:solidFill>
              <a:srgbClr val="3139A8"/>
            </a:solidFill>
            <a:ln w="9525" cap="sq">
              <a:solidFill>
                <a:srgbClr val="000000"/>
              </a:solidFill>
              <a:prstDash val="solid"/>
              <a:miter/>
            </a:ln>
          </p:spPr>
        </p:sp>
        <p:sp>
          <p:nvSpPr>
            <p:cNvPr name="TextBox 8" id="8"/>
            <p:cNvSpPr txBox="true"/>
            <p:nvPr/>
          </p:nvSpPr>
          <p:spPr>
            <a:xfrm>
              <a:off x="0" y="-38100"/>
              <a:ext cx="2132037" cy="797215"/>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9144000" y="6824256"/>
            <a:ext cx="6836211" cy="2434044"/>
            <a:chOff x="0" y="0"/>
            <a:chExt cx="2132037" cy="759115"/>
          </a:xfrm>
        </p:grpSpPr>
        <p:sp>
          <p:nvSpPr>
            <p:cNvPr name="Freeform 10" id="10"/>
            <p:cNvSpPr/>
            <p:nvPr/>
          </p:nvSpPr>
          <p:spPr>
            <a:xfrm flipH="false" flipV="false" rot="0">
              <a:off x="0" y="0"/>
              <a:ext cx="2132037" cy="759115"/>
            </a:xfrm>
            <a:custGeom>
              <a:avLst/>
              <a:gdLst/>
              <a:ahLst/>
              <a:cxnLst/>
              <a:rect r="r" b="b" t="t" l="l"/>
              <a:pathLst>
                <a:path h="759115" w="2132037">
                  <a:moveTo>
                    <a:pt x="16987" y="0"/>
                  </a:moveTo>
                  <a:lnTo>
                    <a:pt x="2115050" y="0"/>
                  </a:lnTo>
                  <a:cubicBezTo>
                    <a:pt x="2119555" y="0"/>
                    <a:pt x="2123876" y="1790"/>
                    <a:pt x="2127062" y="4975"/>
                  </a:cubicBezTo>
                  <a:cubicBezTo>
                    <a:pt x="2130247" y="8161"/>
                    <a:pt x="2132037" y="12482"/>
                    <a:pt x="2132037" y="16987"/>
                  </a:cubicBezTo>
                  <a:lnTo>
                    <a:pt x="2132037" y="742128"/>
                  </a:lnTo>
                  <a:cubicBezTo>
                    <a:pt x="2132037" y="751510"/>
                    <a:pt x="2124432" y="759115"/>
                    <a:pt x="2115050" y="759115"/>
                  </a:cubicBezTo>
                  <a:lnTo>
                    <a:pt x="16987" y="759115"/>
                  </a:lnTo>
                  <a:cubicBezTo>
                    <a:pt x="7605" y="759115"/>
                    <a:pt x="0" y="751510"/>
                    <a:pt x="0" y="742128"/>
                  </a:cubicBezTo>
                  <a:lnTo>
                    <a:pt x="0" y="16987"/>
                  </a:lnTo>
                  <a:cubicBezTo>
                    <a:pt x="0" y="7605"/>
                    <a:pt x="7605" y="0"/>
                    <a:pt x="16987" y="0"/>
                  </a:cubicBezTo>
                  <a:close/>
                </a:path>
              </a:pathLst>
            </a:custGeom>
            <a:solidFill>
              <a:srgbClr val="06C892"/>
            </a:solidFill>
            <a:ln w="9525" cap="sq">
              <a:solidFill>
                <a:srgbClr val="000000"/>
              </a:solidFill>
              <a:prstDash val="solid"/>
              <a:miter/>
            </a:ln>
          </p:spPr>
        </p:sp>
        <p:sp>
          <p:nvSpPr>
            <p:cNvPr name="TextBox 11" id="11"/>
            <p:cNvSpPr txBox="true"/>
            <p:nvPr/>
          </p:nvSpPr>
          <p:spPr>
            <a:xfrm>
              <a:off x="0" y="-38100"/>
              <a:ext cx="2132037" cy="797215"/>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9665667" y="2340829"/>
            <a:ext cx="1427669" cy="993142"/>
          </a:xfrm>
          <a:prstGeom prst="rect">
            <a:avLst/>
          </a:prstGeom>
        </p:spPr>
        <p:txBody>
          <a:bodyPr anchor="t" rtlCol="false" tIns="0" lIns="0" bIns="0" rIns="0">
            <a:spAutoFit/>
          </a:bodyPr>
          <a:lstStyle/>
          <a:p>
            <a:pPr algn="l" marL="0" indent="0" lvl="0">
              <a:lnSpc>
                <a:spcPts val="7630"/>
              </a:lnSpc>
              <a:spcBef>
                <a:spcPct val="0"/>
              </a:spcBef>
            </a:pPr>
            <a:r>
              <a:rPr lang="en-US" sz="7000" spc="-294" strike="noStrike" u="none">
                <a:solidFill>
                  <a:srgbClr val="FFFFFF"/>
                </a:solidFill>
                <a:latin typeface="Be Vietnam Ultra-Bold"/>
              </a:rPr>
              <a:t>01.</a:t>
            </a:r>
          </a:p>
        </p:txBody>
      </p:sp>
      <p:sp>
        <p:nvSpPr>
          <p:cNvPr name="TextBox 13" id="13"/>
          <p:cNvSpPr txBox="true"/>
          <p:nvPr/>
        </p:nvSpPr>
        <p:spPr>
          <a:xfrm rot="0">
            <a:off x="11471769" y="2146838"/>
            <a:ext cx="4022366" cy="1708150"/>
          </a:xfrm>
          <a:prstGeom prst="rect">
            <a:avLst/>
          </a:prstGeom>
        </p:spPr>
        <p:txBody>
          <a:bodyPr anchor="t" rtlCol="false" tIns="0" lIns="0" bIns="0" rIns="0">
            <a:spAutoFit/>
          </a:bodyPr>
          <a:lstStyle/>
          <a:p>
            <a:pPr algn="l" marL="0" indent="0" lvl="0">
              <a:lnSpc>
                <a:spcPts val="4549"/>
              </a:lnSpc>
            </a:pPr>
            <a:r>
              <a:rPr lang="en-US" sz="3499">
                <a:solidFill>
                  <a:srgbClr val="FFFFFF"/>
                </a:solidFill>
                <a:latin typeface="Quicksand Medium"/>
              </a:rPr>
              <a:t>apa sasaran utama ujaran kebencian netizen</a:t>
            </a:r>
          </a:p>
        </p:txBody>
      </p:sp>
      <p:sp>
        <p:nvSpPr>
          <p:cNvPr name="TextBox 14" id="14"/>
          <p:cNvSpPr txBox="true"/>
          <p:nvPr/>
        </p:nvSpPr>
        <p:spPr>
          <a:xfrm rot="0">
            <a:off x="9665667" y="4902287"/>
            <a:ext cx="1427669" cy="993142"/>
          </a:xfrm>
          <a:prstGeom prst="rect">
            <a:avLst/>
          </a:prstGeom>
        </p:spPr>
        <p:txBody>
          <a:bodyPr anchor="t" rtlCol="false" tIns="0" lIns="0" bIns="0" rIns="0">
            <a:spAutoFit/>
          </a:bodyPr>
          <a:lstStyle/>
          <a:p>
            <a:pPr algn="l" marL="0" indent="0" lvl="0">
              <a:lnSpc>
                <a:spcPts val="7630"/>
              </a:lnSpc>
              <a:spcBef>
                <a:spcPct val="0"/>
              </a:spcBef>
            </a:pPr>
            <a:r>
              <a:rPr lang="en-US" sz="7000" spc="-294" strike="noStrike" u="none">
                <a:solidFill>
                  <a:srgbClr val="FFFFFF"/>
                </a:solidFill>
                <a:latin typeface="Be Vietnam Ultra-Bold"/>
              </a:rPr>
              <a:t>02.</a:t>
            </a:r>
          </a:p>
        </p:txBody>
      </p:sp>
      <p:sp>
        <p:nvSpPr>
          <p:cNvPr name="TextBox 15" id="15"/>
          <p:cNvSpPr txBox="true"/>
          <p:nvPr/>
        </p:nvSpPr>
        <p:spPr>
          <a:xfrm rot="0">
            <a:off x="11471769" y="4708295"/>
            <a:ext cx="4022366" cy="1210310"/>
          </a:xfrm>
          <a:prstGeom prst="rect">
            <a:avLst/>
          </a:prstGeom>
        </p:spPr>
        <p:txBody>
          <a:bodyPr anchor="t" rtlCol="false" tIns="0" lIns="0" bIns="0" rIns="0">
            <a:spAutoFit/>
          </a:bodyPr>
          <a:lstStyle/>
          <a:p>
            <a:pPr algn="l" marL="0" indent="0" lvl="0">
              <a:lnSpc>
                <a:spcPts val="4809"/>
              </a:lnSpc>
            </a:pPr>
            <a:r>
              <a:rPr lang="en-US" sz="3699">
                <a:solidFill>
                  <a:srgbClr val="FFFFFF"/>
                </a:solidFill>
                <a:latin typeface="Quicksand Medium"/>
              </a:rPr>
              <a:t>bagaimana karakteristiknya</a:t>
            </a:r>
          </a:p>
        </p:txBody>
      </p:sp>
      <p:sp>
        <p:nvSpPr>
          <p:cNvPr name="TextBox 16" id="16"/>
          <p:cNvSpPr txBox="true"/>
          <p:nvPr/>
        </p:nvSpPr>
        <p:spPr>
          <a:xfrm rot="0">
            <a:off x="9647871" y="7463744"/>
            <a:ext cx="1427669" cy="993142"/>
          </a:xfrm>
          <a:prstGeom prst="rect">
            <a:avLst/>
          </a:prstGeom>
        </p:spPr>
        <p:txBody>
          <a:bodyPr anchor="t" rtlCol="false" tIns="0" lIns="0" bIns="0" rIns="0">
            <a:spAutoFit/>
          </a:bodyPr>
          <a:lstStyle/>
          <a:p>
            <a:pPr algn="l" marL="0" indent="0" lvl="0">
              <a:lnSpc>
                <a:spcPts val="7630"/>
              </a:lnSpc>
              <a:spcBef>
                <a:spcPct val="0"/>
              </a:spcBef>
            </a:pPr>
            <a:r>
              <a:rPr lang="en-US" sz="7000" spc="-294" strike="noStrike" u="none">
                <a:solidFill>
                  <a:srgbClr val="FFFFFF"/>
                </a:solidFill>
                <a:latin typeface="Be Vietnam Ultra-Bold"/>
              </a:rPr>
              <a:t>03.</a:t>
            </a:r>
          </a:p>
        </p:txBody>
      </p:sp>
      <p:sp>
        <p:nvSpPr>
          <p:cNvPr name="TextBox 17" id="17"/>
          <p:cNvSpPr txBox="true"/>
          <p:nvPr/>
        </p:nvSpPr>
        <p:spPr>
          <a:xfrm rot="0">
            <a:off x="11453974" y="7298328"/>
            <a:ext cx="4022366" cy="1476375"/>
          </a:xfrm>
          <a:prstGeom prst="rect">
            <a:avLst/>
          </a:prstGeom>
        </p:spPr>
        <p:txBody>
          <a:bodyPr anchor="t" rtlCol="false" tIns="0" lIns="0" bIns="0" rIns="0">
            <a:spAutoFit/>
          </a:bodyPr>
          <a:lstStyle/>
          <a:p>
            <a:pPr algn="l" marL="0" indent="0" lvl="0">
              <a:lnSpc>
                <a:spcPts val="1950"/>
              </a:lnSpc>
            </a:pPr>
            <a:r>
              <a:rPr lang="en-US" sz="1500" strike="noStrike" u="none">
                <a:solidFill>
                  <a:srgbClr val="FFFFFF"/>
                </a:solidFill>
                <a:latin typeface="Quicksand Medium"/>
              </a:rPr>
              <a:t>Lorem ipsum dolor sit amet, consectetur adipiscing elit, sed do eiusmod tempor incididunt ut labore et dolore magna aliqua. Ut enim ad minim veniam, quis nostrud exercitation ullamco laboris nisi ut aliquip ex ea commodo consequat.</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1EBE5"/>
        </a:solidFill>
      </p:bgPr>
    </p:bg>
    <p:spTree>
      <p:nvGrpSpPr>
        <p:cNvPr id="1" name=""/>
        <p:cNvGrpSpPr/>
        <p:nvPr/>
      </p:nvGrpSpPr>
      <p:grpSpPr>
        <a:xfrm>
          <a:off x="0" y="0"/>
          <a:ext cx="0" cy="0"/>
          <a:chOff x="0" y="0"/>
          <a:chExt cx="0" cy="0"/>
        </a:xfrm>
      </p:grpSpPr>
      <p:sp>
        <p:nvSpPr>
          <p:cNvPr name="TextBox 2" id="2"/>
          <p:cNvSpPr txBox="true"/>
          <p:nvPr/>
        </p:nvSpPr>
        <p:spPr>
          <a:xfrm rot="0">
            <a:off x="546206" y="3074033"/>
            <a:ext cx="4848258" cy="1955167"/>
          </a:xfrm>
          <a:prstGeom prst="rect">
            <a:avLst/>
          </a:prstGeom>
        </p:spPr>
        <p:txBody>
          <a:bodyPr anchor="t" rtlCol="false" tIns="0" lIns="0" bIns="0" rIns="0">
            <a:spAutoFit/>
          </a:bodyPr>
          <a:lstStyle/>
          <a:p>
            <a:pPr marL="0" indent="0" lvl="0">
              <a:lnSpc>
                <a:spcPts val="7630"/>
              </a:lnSpc>
            </a:pPr>
            <a:r>
              <a:rPr lang="en-US" sz="7000" spc="-294">
                <a:solidFill>
                  <a:srgbClr val="3139A8"/>
                </a:solidFill>
                <a:latin typeface="Be Vietnam Ultra-Bold"/>
              </a:rPr>
              <a:t>RESEARCH METHODS</a:t>
            </a:r>
          </a:p>
        </p:txBody>
      </p:sp>
      <p:grpSp>
        <p:nvGrpSpPr>
          <p:cNvPr name="Group 3" id="3"/>
          <p:cNvGrpSpPr/>
          <p:nvPr/>
        </p:nvGrpSpPr>
        <p:grpSpPr>
          <a:xfrm rot="0">
            <a:off x="6035411" y="1701341"/>
            <a:ext cx="9944801" cy="2434044"/>
            <a:chOff x="0" y="0"/>
            <a:chExt cx="3101526" cy="759115"/>
          </a:xfrm>
        </p:grpSpPr>
        <p:sp>
          <p:nvSpPr>
            <p:cNvPr name="Freeform 4" id="4"/>
            <p:cNvSpPr/>
            <p:nvPr/>
          </p:nvSpPr>
          <p:spPr>
            <a:xfrm flipH="false" flipV="false" rot="0">
              <a:off x="0" y="0"/>
              <a:ext cx="3101526" cy="759115"/>
            </a:xfrm>
            <a:custGeom>
              <a:avLst/>
              <a:gdLst/>
              <a:ahLst/>
              <a:cxnLst/>
              <a:rect r="r" b="b" t="t" l="l"/>
              <a:pathLst>
                <a:path h="759115" w="3101526">
                  <a:moveTo>
                    <a:pt x="11677" y="0"/>
                  </a:moveTo>
                  <a:lnTo>
                    <a:pt x="3089848" y="0"/>
                  </a:lnTo>
                  <a:cubicBezTo>
                    <a:pt x="3092945" y="0"/>
                    <a:pt x="3095915" y="1230"/>
                    <a:pt x="3098105" y="3420"/>
                  </a:cubicBezTo>
                  <a:cubicBezTo>
                    <a:pt x="3100295" y="5610"/>
                    <a:pt x="3101526" y="8580"/>
                    <a:pt x="3101526" y="11677"/>
                  </a:cubicBezTo>
                  <a:lnTo>
                    <a:pt x="3101526" y="747438"/>
                  </a:lnTo>
                  <a:cubicBezTo>
                    <a:pt x="3101526" y="750535"/>
                    <a:pt x="3100295" y="753505"/>
                    <a:pt x="3098105" y="755695"/>
                  </a:cubicBezTo>
                  <a:cubicBezTo>
                    <a:pt x="3095915" y="757885"/>
                    <a:pt x="3092945" y="759115"/>
                    <a:pt x="3089848" y="759115"/>
                  </a:cubicBezTo>
                  <a:lnTo>
                    <a:pt x="11677" y="759115"/>
                  </a:lnTo>
                  <a:cubicBezTo>
                    <a:pt x="8580" y="759115"/>
                    <a:pt x="5610" y="757885"/>
                    <a:pt x="3420" y="755695"/>
                  </a:cubicBezTo>
                  <a:cubicBezTo>
                    <a:pt x="1230" y="753505"/>
                    <a:pt x="0" y="750535"/>
                    <a:pt x="0" y="747438"/>
                  </a:cubicBezTo>
                  <a:lnTo>
                    <a:pt x="0" y="11677"/>
                  </a:lnTo>
                  <a:cubicBezTo>
                    <a:pt x="0" y="8580"/>
                    <a:pt x="1230" y="5610"/>
                    <a:pt x="3420" y="3420"/>
                  </a:cubicBezTo>
                  <a:cubicBezTo>
                    <a:pt x="5610" y="1230"/>
                    <a:pt x="8580" y="0"/>
                    <a:pt x="11677" y="0"/>
                  </a:cubicBezTo>
                  <a:close/>
                </a:path>
              </a:pathLst>
            </a:custGeom>
            <a:solidFill>
              <a:srgbClr val="5383FF"/>
            </a:solidFill>
            <a:ln w="9525" cap="sq">
              <a:solidFill>
                <a:srgbClr val="000000"/>
              </a:solidFill>
              <a:prstDash val="solid"/>
              <a:miter/>
            </a:ln>
          </p:spPr>
        </p:sp>
        <p:sp>
          <p:nvSpPr>
            <p:cNvPr name="TextBox 5" id="5"/>
            <p:cNvSpPr txBox="true"/>
            <p:nvPr/>
          </p:nvSpPr>
          <p:spPr>
            <a:xfrm>
              <a:off x="0" y="-38100"/>
              <a:ext cx="3101526" cy="797215"/>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6035411" y="4261511"/>
            <a:ext cx="9944801" cy="2434044"/>
            <a:chOff x="0" y="0"/>
            <a:chExt cx="3101526" cy="759115"/>
          </a:xfrm>
        </p:grpSpPr>
        <p:sp>
          <p:nvSpPr>
            <p:cNvPr name="Freeform 7" id="7"/>
            <p:cNvSpPr/>
            <p:nvPr/>
          </p:nvSpPr>
          <p:spPr>
            <a:xfrm flipH="false" flipV="false" rot="0">
              <a:off x="0" y="0"/>
              <a:ext cx="3101526" cy="759115"/>
            </a:xfrm>
            <a:custGeom>
              <a:avLst/>
              <a:gdLst/>
              <a:ahLst/>
              <a:cxnLst/>
              <a:rect r="r" b="b" t="t" l="l"/>
              <a:pathLst>
                <a:path h="759115" w="3101526">
                  <a:moveTo>
                    <a:pt x="11677" y="0"/>
                  </a:moveTo>
                  <a:lnTo>
                    <a:pt x="3089848" y="0"/>
                  </a:lnTo>
                  <a:cubicBezTo>
                    <a:pt x="3092945" y="0"/>
                    <a:pt x="3095915" y="1230"/>
                    <a:pt x="3098105" y="3420"/>
                  </a:cubicBezTo>
                  <a:cubicBezTo>
                    <a:pt x="3100295" y="5610"/>
                    <a:pt x="3101526" y="8580"/>
                    <a:pt x="3101526" y="11677"/>
                  </a:cubicBezTo>
                  <a:lnTo>
                    <a:pt x="3101526" y="747438"/>
                  </a:lnTo>
                  <a:cubicBezTo>
                    <a:pt x="3101526" y="750535"/>
                    <a:pt x="3100295" y="753505"/>
                    <a:pt x="3098105" y="755695"/>
                  </a:cubicBezTo>
                  <a:cubicBezTo>
                    <a:pt x="3095915" y="757885"/>
                    <a:pt x="3092945" y="759115"/>
                    <a:pt x="3089848" y="759115"/>
                  </a:cubicBezTo>
                  <a:lnTo>
                    <a:pt x="11677" y="759115"/>
                  </a:lnTo>
                  <a:cubicBezTo>
                    <a:pt x="8580" y="759115"/>
                    <a:pt x="5610" y="757885"/>
                    <a:pt x="3420" y="755695"/>
                  </a:cubicBezTo>
                  <a:cubicBezTo>
                    <a:pt x="1230" y="753505"/>
                    <a:pt x="0" y="750535"/>
                    <a:pt x="0" y="747438"/>
                  </a:cubicBezTo>
                  <a:lnTo>
                    <a:pt x="0" y="11677"/>
                  </a:lnTo>
                  <a:cubicBezTo>
                    <a:pt x="0" y="8580"/>
                    <a:pt x="1230" y="5610"/>
                    <a:pt x="3420" y="3420"/>
                  </a:cubicBezTo>
                  <a:cubicBezTo>
                    <a:pt x="5610" y="1230"/>
                    <a:pt x="8580" y="0"/>
                    <a:pt x="11677" y="0"/>
                  </a:cubicBezTo>
                  <a:close/>
                </a:path>
              </a:pathLst>
            </a:custGeom>
            <a:solidFill>
              <a:srgbClr val="3139A8"/>
            </a:solidFill>
            <a:ln w="9525" cap="sq">
              <a:solidFill>
                <a:srgbClr val="000000"/>
              </a:solidFill>
              <a:prstDash val="solid"/>
              <a:miter/>
            </a:ln>
          </p:spPr>
        </p:sp>
        <p:sp>
          <p:nvSpPr>
            <p:cNvPr name="TextBox 8" id="8"/>
            <p:cNvSpPr txBox="true"/>
            <p:nvPr/>
          </p:nvSpPr>
          <p:spPr>
            <a:xfrm>
              <a:off x="0" y="-38100"/>
              <a:ext cx="3101526" cy="797215"/>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6035411" y="6824256"/>
            <a:ext cx="9944801" cy="2434044"/>
            <a:chOff x="0" y="0"/>
            <a:chExt cx="3101526" cy="759115"/>
          </a:xfrm>
        </p:grpSpPr>
        <p:sp>
          <p:nvSpPr>
            <p:cNvPr name="Freeform 10" id="10"/>
            <p:cNvSpPr/>
            <p:nvPr/>
          </p:nvSpPr>
          <p:spPr>
            <a:xfrm flipH="false" flipV="false" rot="0">
              <a:off x="0" y="0"/>
              <a:ext cx="3101526" cy="759115"/>
            </a:xfrm>
            <a:custGeom>
              <a:avLst/>
              <a:gdLst/>
              <a:ahLst/>
              <a:cxnLst/>
              <a:rect r="r" b="b" t="t" l="l"/>
              <a:pathLst>
                <a:path h="759115" w="3101526">
                  <a:moveTo>
                    <a:pt x="11677" y="0"/>
                  </a:moveTo>
                  <a:lnTo>
                    <a:pt x="3089848" y="0"/>
                  </a:lnTo>
                  <a:cubicBezTo>
                    <a:pt x="3092945" y="0"/>
                    <a:pt x="3095915" y="1230"/>
                    <a:pt x="3098105" y="3420"/>
                  </a:cubicBezTo>
                  <a:cubicBezTo>
                    <a:pt x="3100295" y="5610"/>
                    <a:pt x="3101526" y="8580"/>
                    <a:pt x="3101526" y="11677"/>
                  </a:cubicBezTo>
                  <a:lnTo>
                    <a:pt x="3101526" y="747438"/>
                  </a:lnTo>
                  <a:cubicBezTo>
                    <a:pt x="3101526" y="750535"/>
                    <a:pt x="3100295" y="753505"/>
                    <a:pt x="3098105" y="755695"/>
                  </a:cubicBezTo>
                  <a:cubicBezTo>
                    <a:pt x="3095915" y="757885"/>
                    <a:pt x="3092945" y="759115"/>
                    <a:pt x="3089848" y="759115"/>
                  </a:cubicBezTo>
                  <a:lnTo>
                    <a:pt x="11677" y="759115"/>
                  </a:lnTo>
                  <a:cubicBezTo>
                    <a:pt x="8580" y="759115"/>
                    <a:pt x="5610" y="757885"/>
                    <a:pt x="3420" y="755695"/>
                  </a:cubicBezTo>
                  <a:cubicBezTo>
                    <a:pt x="1230" y="753505"/>
                    <a:pt x="0" y="750535"/>
                    <a:pt x="0" y="747438"/>
                  </a:cubicBezTo>
                  <a:lnTo>
                    <a:pt x="0" y="11677"/>
                  </a:lnTo>
                  <a:cubicBezTo>
                    <a:pt x="0" y="8580"/>
                    <a:pt x="1230" y="5610"/>
                    <a:pt x="3420" y="3420"/>
                  </a:cubicBezTo>
                  <a:cubicBezTo>
                    <a:pt x="5610" y="1230"/>
                    <a:pt x="8580" y="0"/>
                    <a:pt x="11677" y="0"/>
                  </a:cubicBezTo>
                  <a:close/>
                </a:path>
              </a:pathLst>
            </a:custGeom>
            <a:solidFill>
              <a:srgbClr val="06C892"/>
            </a:solidFill>
            <a:ln w="9525" cap="sq">
              <a:solidFill>
                <a:srgbClr val="000000"/>
              </a:solidFill>
              <a:prstDash val="solid"/>
              <a:miter/>
            </a:ln>
          </p:spPr>
        </p:sp>
        <p:sp>
          <p:nvSpPr>
            <p:cNvPr name="TextBox 11" id="11"/>
            <p:cNvSpPr txBox="true"/>
            <p:nvPr/>
          </p:nvSpPr>
          <p:spPr>
            <a:xfrm>
              <a:off x="0" y="-38100"/>
              <a:ext cx="3101526" cy="797215"/>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6749361" y="2455129"/>
            <a:ext cx="1427669" cy="993142"/>
          </a:xfrm>
          <a:prstGeom prst="rect">
            <a:avLst/>
          </a:prstGeom>
        </p:spPr>
        <p:txBody>
          <a:bodyPr anchor="t" rtlCol="false" tIns="0" lIns="0" bIns="0" rIns="0">
            <a:spAutoFit/>
          </a:bodyPr>
          <a:lstStyle/>
          <a:p>
            <a:pPr algn="l" marL="0" indent="0" lvl="0">
              <a:lnSpc>
                <a:spcPts val="7630"/>
              </a:lnSpc>
              <a:spcBef>
                <a:spcPct val="0"/>
              </a:spcBef>
            </a:pPr>
            <a:r>
              <a:rPr lang="en-US" sz="7000" spc="-294" strike="noStrike" u="none">
                <a:solidFill>
                  <a:srgbClr val="FFFFFF"/>
                </a:solidFill>
                <a:latin typeface="Be Vietnam Ultra-Bold"/>
              </a:rPr>
              <a:t>01.</a:t>
            </a:r>
          </a:p>
        </p:txBody>
      </p:sp>
      <p:sp>
        <p:nvSpPr>
          <p:cNvPr name="TextBox 13" id="13"/>
          <p:cNvSpPr txBox="true"/>
          <p:nvPr/>
        </p:nvSpPr>
        <p:spPr>
          <a:xfrm rot="0">
            <a:off x="8177030" y="2419983"/>
            <a:ext cx="7317105" cy="1136650"/>
          </a:xfrm>
          <a:prstGeom prst="rect">
            <a:avLst/>
          </a:prstGeom>
        </p:spPr>
        <p:txBody>
          <a:bodyPr anchor="t" rtlCol="false" tIns="0" lIns="0" bIns="0" rIns="0">
            <a:spAutoFit/>
          </a:bodyPr>
          <a:lstStyle/>
          <a:p>
            <a:pPr algn="l" marL="0" indent="0" lvl="0">
              <a:lnSpc>
                <a:spcPts val="4549"/>
              </a:lnSpc>
            </a:pPr>
            <a:r>
              <a:rPr lang="en-US" sz="3499">
                <a:solidFill>
                  <a:srgbClr val="FFFFFF"/>
                </a:solidFill>
                <a:latin typeface="Quicksand Medium"/>
              </a:rPr>
              <a:t>Melakukan cleansing dari tweet netizen dari data tersedia </a:t>
            </a:r>
          </a:p>
        </p:txBody>
      </p:sp>
      <p:sp>
        <p:nvSpPr>
          <p:cNvPr name="TextBox 14" id="14"/>
          <p:cNvSpPr txBox="true"/>
          <p:nvPr/>
        </p:nvSpPr>
        <p:spPr>
          <a:xfrm rot="0">
            <a:off x="6749361" y="4925463"/>
            <a:ext cx="1427669" cy="993142"/>
          </a:xfrm>
          <a:prstGeom prst="rect">
            <a:avLst/>
          </a:prstGeom>
        </p:spPr>
        <p:txBody>
          <a:bodyPr anchor="t" rtlCol="false" tIns="0" lIns="0" bIns="0" rIns="0">
            <a:spAutoFit/>
          </a:bodyPr>
          <a:lstStyle/>
          <a:p>
            <a:pPr algn="l" marL="0" indent="0" lvl="0">
              <a:lnSpc>
                <a:spcPts val="7630"/>
              </a:lnSpc>
              <a:spcBef>
                <a:spcPct val="0"/>
              </a:spcBef>
            </a:pPr>
            <a:r>
              <a:rPr lang="en-US" sz="7000" spc="-294" strike="noStrike" u="none">
                <a:solidFill>
                  <a:srgbClr val="FFFFFF"/>
                </a:solidFill>
                <a:latin typeface="Be Vietnam Ultra-Bold"/>
              </a:rPr>
              <a:t>02.</a:t>
            </a:r>
          </a:p>
        </p:txBody>
      </p:sp>
      <p:sp>
        <p:nvSpPr>
          <p:cNvPr name="TextBox 15" id="15"/>
          <p:cNvSpPr txBox="true"/>
          <p:nvPr/>
        </p:nvSpPr>
        <p:spPr>
          <a:xfrm rot="0">
            <a:off x="8177030" y="4708295"/>
            <a:ext cx="7317105" cy="1819910"/>
          </a:xfrm>
          <a:prstGeom prst="rect">
            <a:avLst/>
          </a:prstGeom>
        </p:spPr>
        <p:txBody>
          <a:bodyPr anchor="t" rtlCol="false" tIns="0" lIns="0" bIns="0" rIns="0">
            <a:spAutoFit/>
          </a:bodyPr>
          <a:lstStyle/>
          <a:p>
            <a:pPr algn="l" marL="0" indent="0" lvl="0">
              <a:lnSpc>
                <a:spcPts val="4809"/>
              </a:lnSpc>
            </a:pPr>
            <a:r>
              <a:rPr lang="en-US" sz="3699">
                <a:solidFill>
                  <a:srgbClr val="FFFFFF"/>
                </a:solidFill>
                <a:latin typeface="Quicksand Medium"/>
              </a:rPr>
              <a:t>menghitung banyaknya tweet dari beberapa jenis dan mencari korelasinya</a:t>
            </a:r>
          </a:p>
        </p:txBody>
      </p:sp>
      <p:sp>
        <p:nvSpPr>
          <p:cNvPr name="TextBox 16" id="16"/>
          <p:cNvSpPr txBox="true"/>
          <p:nvPr/>
        </p:nvSpPr>
        <p:spPr>
          <a:xfrm rot="0">
            <a:off x="6749361" y="7486131"/>
            <a:ext cx="1427669" cy="993142"/>
          </a:xfrm>
          <a:prstGeom prst="rect">
            <a:avLst/>
          </a:prstGeom>
        </p:spPr>
        <p:txBody>
          <a:bodyPr anchor="t" rtlCol="false" tIns="0" lIns="0" bIns="0" rIns="0">
            <a:spAutoFit/>
          </a:bodyPr>
          <a:lstStyle/>
          <a:p>
            <a:pPr algn="l" marL="0" indent="0" lvl="0">
              <a:lnSpc>
                <a:spcPts val="7630"/>
              </a:lnSpc>
              <a:spcBef>
                <a:spcPct val="0"/>
              </a:spcBef>
            </a:pPr>
            <a:r>
              <a:rPr lang="en-US" sz="7000" spc="-294" strike="noStrike" u="none">
                <a:solidFill>
                  <a:srgbClr val="FFFFFF"/>
                </a:solidFill>
                <a:latin typeface="Be Vietnam Ultra-Bold"/>
              </a:rPr>
              <a:t>03.</a:t>
            </a:r>
          </a:p>
        </p:txBody>
      </p:sp>
      <p:sp>
        <p:nvSpPr>
          <p:cNvPr name="TextBox 17" id="17"/>
          <p:cNvSpPr txBox="true"/>
          <p:nvPr/>
        </p:nvSpPr>
        <p:spPr>
          <a:xfrm rot="0">
            <a:off x="11453974" y="7298328"/>
            <a:ext cx="4022366" cy="1476375"/>
          </a:xfrm>
          <a:prstGeom prst="rect">
            <a:avLst/>
          </a:prstGeom>
        </p:spPr>
        <p:txBody>
          <a:bodyPr anchor="t" rtlCol="false" tIns="0" lIns="0" bIns="0" rIns="0">
            <a:spAutoFit/>
          </a:bodyPr>
          <a:lstStyle/>
          <a:p>
            <a:pPr algn="l" marL="0" indent="0" lvl="0">
              <a:lnSpc>
                <a:spcPts val="1950"/>
              </a:lnSpc>
            </a:pPr>
            <a:r>
              <a:rPr lang="en-US" sz="1500" strike="noStrike" u="none">
                <a:solidFill>
                  <a:srgbClr val="FFFFFF"/>
                </a:solidFill>
                <a:latin typeface="Quicksand Medium"/>
              </a:rPr>
              <a:t>Lorem ipsum dolor sit amet, consectetur adipiscing elit, sed do eiusmod tempor incididunt ut labore et dolore magna aliqua. Ut enim ad minim veniam, quis nostrud exercitation ullamco laboris nisi ut aliquip ex ea commodo consequat.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5383FF"/>
        </a:solidFill>
      </p:bgPr>
    </p:bg>
    <p:spTree>
      <p:nvGrpSpPr>
        <p:cNvPr id="1" name=""/>
        <p:cNvGrpSpPr/>
        <p:nvPr/>
      </p:nvGrpSpPr>
      <p:grpSpPr>
        <a:xfrm>
          <a:off x="0" y="0"/>
          <a:ext cx="0" cy="0"/>
          <a:chOff x="0" y="0"/>
          <a:chExt cx="0" cy="0"/>
        </a:xfrm>
      </p:grpSpPr>
      <p:grpSp>
        <p:nvGrpSpPr>
          <p:cNvPr name="Group 2" id="2"/>
          <p:cNvGrpSpPr/>
          <p:nvPr/>
        </p:nvGrpSpPr>
        <p:grpSpPr>
          <a:xfrm rot="0">
            <a:off x="11977426" y="-633455"/>
            <a:ext cx="7557319" cy="11553911"/>
            <a:chOff x="0" y="0"/>
            <a:chExt cx="1911149" cy="2921836"/>
          </a:xfrm>
        </p:grpSpPr>
        <p:sp>
          <p:nvSpPr>
            <p:cNvPr name="Freeform 3" id="3"/>
            <p:cNvSpPr/>
            <p:nvPr/>
          </p:nvSpPr>
          <p:spPr>
            <a:xfrm flipH="false" flipV="false" rot="0">
              <a:off x="0" y="0"/>
              <a:ext cx="1911149" cy="2921836"/>
            </a:xfrm>
            <a:custGeom>
              <a:avLst/>
              <a:gdLst/>
              <a:ahLst/>
              <a:cxnLst/>
              <a:rect r="r" b="b" t="t" l="l"/>
              <a:pathLst>
                <a:path h="2921836" w="1911149">
                  <a:moveTo>
                    <a:pt x="0" y="0"/>
                  </a:moveTo>
                  <a:lnTo>
                    <a:pt x="1911149" y="0"/>
                  </a:lnTo>
                  <a:lnTo>
                    <a:pt x="1911149" y="2921836"/>
                  </a:lnTo>
                  <a:lnTo>
                    <a:pt x="0" y="2921836"/>
                  </a:lnTo>
                  <a:close/>
                </a:path>
              </a:pathLst>
            </a:custGeom>
            <a:solidFill>
              <a:srgbClr val="F1EBE5"/>
            </a:solidFill>
          </p:spPr>
        </p:sp>
        <p:sp>
          <p:nvSpPr>
            <p:cNvPr name="TextBox 4" id="4"/>
            <p:cNvSpPr txBox="true"/>
            <p:nvPr/>
          </p:nvSpPr>
          <p:spPr>
            <a:xfrm>
              <a:off x="0" y="19050"/>
              <a:ext cx="1911149" cy="2902786"/>
            </a:xfrm>
            <a:prstGeom prst="rect">
              <a:avLst/>
            </a:prstGeom>
          </p:spPr>
          <p:txBody>
            <a:bodyPr anchor="ctr" rtlCol="false" tIns="50800" lIns="50800" bIns="50800" rIns="50800"/>
            <a:lstStyle/>
            <a:p>
              <a:pPr algn="ctr">
                <a:lnSpc>
                  <a:spcPts val="2266"/>
                </a:lnSpc>
              </a:pPr>
            </a:p>
          </p:txBody>
        </p:sp>
      </p:grpSp>
      <p:sp>
        <p:nvSpPr>
          <p:cNvPr name="Freeform 5" id="5"/>
          <p:cNvSpPr/>
          <p:nvPr/>
        </p:nvSpPr>
        <p:spPr>
          <a:xfrm flipH="false" flipV="false" rot="0">
            <a:off x="12592480" y="2109960"/>
            <a:ext cx="5205554" cy="6067079"/>
          </a:xfrm>
          <a:custGeom>
            <a:avLst/>
            <a:gdLst/>
            <a:ahLst/>
            <a:cxnLst/>
            <a:rect r="r" b="b" t="t" l="l"/>
            <a:pathLst>
              <a:path h="6067079" w="5205554">
                <a:moveTo>
                  <a:pt x="0" y="0"/>
                </a:moveTo>
                <a:lnTo>
                  <a:pt x="5205554" y="0"/>
                </a:lnTo>
                <a:lnTo>
                  <a:pt x="5205554" y="6067080"/>
                </a:lnTo>
                <a:lnTo>
                  <a:pt x="0" y="60670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28700" y="2477588"/>
            <a:ext cx="10284231" cy="5331825"/>
          </a:xfrm>
          <a:custGeom>
            <a:avLst/>
            <a:gdLst/>
            <a:ahLst/>
            <a:cxnLst/>
            <a:rect r="r" b="b" t="t" l="l"/>
            <a:pathLst>
              <a:path h="5331825" w="10284231">
                <a:moveTo>
                  <a:pt x="0" y="0"/>
                </a:moveTo>
                <a:lnTo>
                  <a:pt x="10284231" y="0"/>
                </a:lnTo>
                <a:lnTo>
                  <a:pt x="10284231" y="5331824"/>
                </a:lnTo>
                <a:lnTo>
                  <a:pt x="0" y="5331824"/>
                </a:lnTo>
                <a:lnTo>
                  <a:pt x="0" y="0"/>
                </a:lnTo>
                <a:close/>
              </a:path>
            </a:pathLst>
          </a:custGeom>
          <a:blipFill>
            <a:blip r:embed="rId4"/>
            <a:stretch>
              <a:fillRect l="0" t="0" r="0" b="0"/>
            </a:stretch>
          </a:blipFill>
        </p:spPr>
      </p:sp>
      <p:sp>
        <p:nvSpPr>
          <p:cNvPr name="TextBox 7" id="7"/>
          <p:cNvSpPr txBox="true"/>
          <p:nvPr/>
        </p:nvSpPr>
        <p:spPr>
          <a:xfrm rot="0">
            <a:off x="1219200" y="1195179"/>
            <a:ext cx="8797353" cy="914781"/>
          </a:xfrm>
          <a:prstGeom prst="rect">
            <a:avLst/>
          </a:prstGeom>
        </p:spPr>
        <p:txBody>
          <a:bodyPr anchor="t" rtlCol="false" tIns="0" lIns="0" bIns="0" rIns="0">
            <a:spAutoFit/>
          </a:bodyPr>
          <a:lstStyle/>
          <a:p>
            <a:pPr marL="0" indent="0" lvl="0">
              <a:lnSpc>
                <a:spcPts val="7182"/>
              </a:lnSpc>
            </a:pPr>
            <a:r>
              <a:rPr lang="en-US" sz="6300" spc="-264">
                <a:solidFill>
                  <a:srgbClr val="FFFFFF"/>
                </a:solidFill>
                <a:latin typeface="Be Vietnam Ultra-Bold"/>
              </a:rPr>
              <a:t>RESEARCH RESULT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5383FF"/>
        </a:solidFill>
      </p:bgPr>
    </p:bg>
    <p:spTree>
      <p:nvGrpSpPr>
        <p:cNvPr id="1" name=""/>
        <p:cNvGrpSpPr/>
        <p:nvPr/>
      </p:nvGrpSpPr>
      <p:grpSpPr>
        <a:xfrm>
          <a:off x="0" y="0"/>
          <a:ext cx="0" cy="0"/>
          <a:chOff x="0" y="0"/>
          <a:chExt cx="0" cy="0"/>
        </a:xfrm>
      </p:grpSpPr>
      <p:grpSp>
        <p:nvGrpSpPr>
          <p:cNvPr name="Group 2" id="2"/>
          <p:cNvGrpSpPr/>
          <p:nvPr/>
        </p:nvGrpSpPr>
        <p:grpSpPr>
          <a:xfrm rot="0">
            <a:off x="11977426" y="-633455"/>
            <a:ext cx="7557319" cy="11553911"/>
            <a:chOff x="0" y="0"/>
            <a:chExt cx="1911149" cy="2921836"/>
          </a:xfrm>
        </p:grpSpPr>
        <p:sp>
          <p:nvSpPr>
            <p:cNvPr name="Freeform 3" id="3"/>
            <p:cNvSpPr/>
            <p:nvPr/>
          </p:nvSpPr>
          <p:spPr>
            <a:xfrm flipH="false" flipV="false" rot="0">
              <a:off x="0" y="0"/>
              <a:ext cx="1911149" cy="2921836"/>
            </a:xfrm>
            <a:custGeom>
              <a:avLst/>
              <a:gdLst/>
              <a:ahLst/>
              <a:cxnLst/>
              <a:rect r="r" b="b" t="t" l="l"/>
              <a:pathLst>
                <a:path h="2921836" w="1911149">
                  <a:moveTo>
                    <a:pt x="0" y="0"/>
                  </a:moveTo>
                  <a:lnTo>
                    <a:pt x="1911149" y="0"/>
                  </a:lnTo>
                  <a:lnTo>
                    <a:pt x="1911149" y="2921836"/>
                  </a:lnTo>
                  <a:lnTo>
                    <a:pt x="0" y="2921836"/>
                  </a:lnTo>
                  <a:close/>
                </a:path>
              </a:pathLst>
            </a:custGeom>
            <a:solidFill>
              <a:srgbClr val="F1EBE5"/>
            </a:solidFill>
          </p:spPr>
        </p:sp>
        <p:sp>
          <p:nvSpPr>
            <p:cNvPr name="TextBox 4" id="4"/>
            <p:cNvSpPr txBox="true"/>
            <p:nvPr/>
          </p:nvSpPr>
          <p:spPr>
            <a:xfrm>
              <a:off x="0" y="19050"/>
              <a:ext cx="1911149" cy="2902786"/>
            </a:xfrm>
            <a:prstGeom prst="rect">
              <a:avLst/>
            </a:prstGeom>
          </p:spPr>
          <p:txBody>
            <a:bodyPr anchor="ctr" rtlCol="false" tIns="50800" lIns="50800" bIns="50800" rIns="50800"/>
            <a:lstStyle/>
            <a:p>
              <a:pPr algn="ctr">
                <a:lnSpc>
                  <a:spcPts val="2266"/>
                </a:lnSpc>
              </a:pPr>
            </a:p>
          </p:txBody>
        </p:sp>
      </p:grpSp>
      <p:sp>
        <p:nvSpPr>
          <p:cNvPr name="Freeform 5" id="5"/>
          <p:cNvSpPr/>
          <p:nvPr/>
        </p:nvSpPr>
        <p:spPr>
          <a:xfrm flipH="false" flipV="false" rot="0">
            <a:off x="12592480" y="2109960"/>
            <a:ext cx="5205554" cy="6067079"/>
          </a:xfrm>
          <a:custGeom>
            <a:avLst/>
            <a:gdLst/>
            <a:ahLst/>
            <a:cxnLst/>
            <a:rect r="r" b="b" t="t" l="l"/>
            <a:pathLst>
              <a:path h="6067079" w="5205554">
                <a:moveTo>
                  <a:pt x="0" y="0"/>
                </a:moveTo>
                <a:lnTo>
                  <a:pt x="5205554" y="0"/>
                </a:lnTo>
                <a:lnTo>
                  <a:pt x="5205554" y="6067080"/>
                </a:lnTo>
                <a:lnTo>
                  <a:pt x="0" y="60670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948224" y="2532078"/>
            <a:ext cx="7195776" cy="5644962"/>
          </a:xfrm>
          <a:custGeom>
            <a:avLst/>
            <a:gdLst/>
            <a:ahLst/>
            <a:cxnLst/>
            <a:rect r="r" b="b" t="t" l="l"/>
            <a:pathLst>
              <a:path h="5644962" w="7195776">
                <a:moveTo>
                  <a:pt x="0" y="0"/>
                </a:moveTo>
                <a:lnTo>
                  <a:pt x="7195776" y="0"/>
                </a:lnTo>
                <a:lnTo>
                  <a:pt x="7195776" y="5644962"/>
                </a:lnTo>
                <a:lnTo>
                  <a:pt x="0" y="5644962"/>
                </a:lnTo>
                <a:lnTo>
                  <a:pt x="0" y="0"/>
                </a:lnTo>
                <a:close/>
              </a:path>
            </a:pathLst>
          </a:custGeom>
          <a:blipFill>
            <a:blip r:embed="rId4"/>
            <a:stretch>
              <a:fillRect l="0" t="0" r="0" b="0"/>
            </a:stretch>
          </a:blipFill>
        </p:spPr>
      </p:sp>
      <p:sp>
        <p:nvSpPr>
          <p:cNvPr name="TextBox 7" id="7"/>
          <p:cNvSpPr txBox="true"/>
          <p:nvPr/>
        </p:nvSpPr>
        <p:spPr>
          <a:xfrm rot="0">
            <a:off x="1219200" y="1195179"/>
            <a:ext cx="8797353" cy="914781"/>
          </a:xfrm>
          <a:prstGeom prst="rect">
            <a:avLst/>
          </a:prstGeom>
        </p:spPr>
        <p:txBody>
          <a:bodyPr anchor="t" rtlCol="false" tIns="0" lIns="0" bIns="0" rIns="0">
            <a:spAutoFit/>
          </a:bodyPr>
          <a:lstStyle/>
          <a:p>
            <a:pPr marL="0" indent="0" lvl="0">
              <a:lnSpc>
                <a:spcPts val="7182"/>
              </a:lnSpc>
            </a:pPr>
            <a:r>
              <a:rPr lang="en-US" sz="6300" spc="-264">
                <a:solidFill>
                  <a:srgbClr val="FFFFFF"/>
                </a:solidFill>
                <a:latin typeface="Be Vietnam Ultra-Bold"/>
              </a:rPr>
              <a:t>RESEARCH RESULT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grpSp>
        <p:nvGrpSpPr>
          <p:cNvPr name="Group 2" id="2"/>
          <p:cNvGrpSpPr/>
          <p:nvPr/>
        </p:nvGrpSpPr>
        <p:grpSpPr>
          <a:xfrm rot="0">
            <a:off x="10100733" y="-633455"/>
            <a:ext cx="9434011" cy="11553911"/>
            <a:chOff x="0" y="0"/>
            <a:chExt cx="2385741" cy="2921836"/>
          </a:xfrm>
        </p:grpSpPr>
        <p:sp>
          <p:nvSpPr>
            <p:cNvPr name="Freeform 3" id="3"/>
            <p:cNvSpPr/>
            <p:nvPr/>
          </p:nvSpPr>
          <p:spPr>
            <a:xfrm flipH="false" flipV="false" rot="0">
              <a:off x="0" y="0"/>
              <a:ext cx="2385741" cy="2921836"/>
            </a:xfrm>
            <a:custGeom>
              <a:avLst/>
              <a:gdLst/>
              <a:ahLst/>
              <a:cxnLst/>
              <a:rect r="r" b="b" t="t" l="l"/>
              <a:pathLst>
                <a:path h="2921836" w="2385741">
                  <a:moveTo>
                    <a:pt x="0" y="0"/>
                  </a:moveTo>
                  <a:lnTo>
                    <a:pt x="2385741" y="0"/>
                  </a:lnTo>
                  <a:lnTo>
                    <a:pt x="2385741" y="2921836"/>
                  </a:lnTo>
                  <a:lnTo>
                    <a:pt x="0" y="2921836"/>
                  </a:lnTo>
                  <a:close/>
                </a:path>
              </a:pathLst>
            </a:custGeom>
            <a:solidFill>
              <a:srgbClr val="F1EBE5"/>
            </a:solidFill>
          </p:spPr>
        </p:sp>
        <p:sp>
          <p:nvSpPr>
            <p:cNvPr name="TextBox 4" id="4"/>
            <p:cNvSpPr txBox="true"/>
            <p:nvPr/>
          </p:nvSpPr>
          <p:spPr>
            <a:xfrm>
              <a:off x="0" y="19050"/>
              <a:ext cx="2385741" cy="2902786"/>
            </a:xfrm>
            <a:prstGeom prst="rect">
              <a:avLst/>
            </a:prstGeom>
          </p:spPr>
          <p:txBody>
            <a:bodyPr anchor="ctr" rtlCol="false" tIns="50800" lIns="50800" bIns="50800" rIns="50800"/>
            <a:lstStyle/>
            <a:p>
              <a:pPr algn="ctr">
                <a:lnSpc>
                  <a:spcPts val="2266"/>
                </a:lnSpc>
              </a:pPr>
            </a:p>
          </p:txBody>
        </p:sp>
      </p:grpSp>
      <p:sp>
        <p:nvSpPr>
          <p:cNvPr name="Freeform 5" id="5"/>
          <p:cNvSpPr/>
          <p:nvPr/>
        </p:nvSpPr>
        <p:spPr>
          <a:xfrm flipH="false" flipV="false" rot="0">
            <a:off x="11164457" y="1714729"/>
            <a:ext cx="5904343" cy="6857542"/>
          </a:xfrm>
          <a:custGeom>
            <a:avLst/>
            <a:gdLst/>
            <a:ahLst/>
            <a:cxnLst/>
            <a:rect r="r" b="b" t="t" l="l"/>
            <a:pathLst>
              <a:path h="6857542" w="5904343">
                <a:moveTo>
                  <a:pt x="0" y="0"/>
                </a:moveTo>
                <a:lnTo>
                  <a:pt x="5904343" y="0"/>
                </a:lnTo>
                <a:lnTo>
                  <a:pt x="5904343" y="6857542"/>
                </a:lnTo>
                <a:lnTo>
                  <a:pt x="0" y="68575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12009" y="2609445"/>
            <a:ext cx="7195776" cy="5644962"/>
          </a:xfrm>
          <a:custGeom>
            <a:avLst/>
            <a:gdLst/>
            <a:ahLst/>
            <a:cxnLst/>
            <a:rect r="r" b="b" t="t" l="l"/>
            <a:pathLst>
              <a:path h="5644962" w="7195776">
                <a:moveTo>
                  <a:pt x="0" y="0"/>
                </a:moveTo>
                <a:lnTo>
                  <a:pt x="7195775" y="0"/>
                </a:lnTo>
                <a:lnTo>
                  <a:pt x="7195775" y="5644962"/>
                </a:lnTo>
                <a:lnTo>
                  <a:pt x="0" y="5644962"/>
                </a:lnTo>
                <a:lnTo>
                  <a:pt x="0" y="0"/>
                </a:lnTo>
                <a:close/>
              </a:path>
            </a:pathLst>
          </a:custGeom>
          <a:blipFill>
            <a:blip r:embed="rId4"/>
            <a:stretch>
              <a:fillRect l="0" t="0" r="0" b="0"/>
            </a:stretch>
          </a:blipFill>
        </p:spPr>
      </p:sp>
      <p:sp>
        <p:nvSpPr>
          <p:cNvPr name="TextBox 7" id="7"/>
          <p:cNvSpPr txBox="true"/>
          <p:nvPr/>
        </p:nvSpPr>
        <p:spPr>
          <a:xfrm rot="0">
            <a:off x="1219200" y="1195179"/>
            <a:ext cx="8797353" cy="914781"/>
          </a:xfrm>
          <a:prstGeom prst="rect">
            <a:avLst/>
          </a:prstGeom>
        </p:spPr>
        <p:txBody>
          <a:bodyPr anchor="t" rtlCol="false" tIns="0" lIns="0" bIns="0" rIns="0">
            <a:spAutoFit/>
          </a:bodyPr>
          <a:lstStyle/>
          <a:p>
            <a:pPr marL="0" indent="0" lvl="0">
              <a:lnSpc>
                <a:spcPts val="7182"/>
              </a:lnSpc>
            </a:pPr>
            <a:r>
              <a:rPr lang="en-US" sz="6300" spc="-264">
                <a:solidFill>
                  <a:srgbClr val="FFFFFF"/>
                </a:solidFill>
                <a:latin typeface="Be Vietnam Ultra-Bold"/>
              </a:rPr>
              <a:t>RESEARCH RESULT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grpSp>
        <p:nvGrpSpPr>
          <p:cNvPr name="Group 2" id="2"/>
          <p:cNvGrpSpPr/>
          <p:nvPr/>
        </p:nvGrpSpPr>
        <p:grpSpPr>
          <a:xfrm rot="0">
            <a:off x="10100733" y="-633455"/>
            <a:ext cx="9434011" cy="11553911"/>
            <a:chOff x="0" y="0"/>
            <a:chExt cx="2385741" cy="2921836"/>
          </a:xfrm>
        </p:grpSpPr>
        <p:sp>
          <p:nvSpPr>
            <p:cNvPr name="Freeform 3" id="3"/>
            <p:cNvSpPr/>
            <p:nvPr/>
          </p:nvSpPr>
          <p:spPr>
            <a:xfrm flipH="false" flipV="false" rot="0">
              <a:off x="0" y="0"/>
              <a:ext cx="2385741" cy="2921836"/>
            </a:xfrm>
            <a:custGeom>
              <a:avLst/>
              <a:gdLst/>
              <a:ahLst/>
              <a:cxnLst/>
              <a:rect r="r" b="b" t="t" l="l"/>
              <a:pathLst>
                <a:path h="2921836" w="2385741">
                  <a:moveTo>
                    <a:pt x="0" y="0"/>
                  </a:moveTo>
                  <a:lnTo>
                    <a:pt x="2385741" y="0"/>
                  </a:lnTo>
                  <a:lnTo>
                    <a:pt x="2385741" y="2921836"/>
                  </a:lnTo>
                  <a:lnTo>
                    <a:pt x="0" y="2921836"/>
                  </a:lnTo>
                  <a:close/>
                </a:path>
              </a:pathLst>
            </a:custGeom>
            <a:solidFill>
              <a:srgbClr val="F1EBE5"/>
            </a:solidFill>
          </p:spPr>
        </p:sp>
        <p:sp>
          <p:nvSpPr>
            <p:cNvPr name="TextBox 4" id="4"/>
            <p:cNvSpPr txBox="true"/>
            <p:nvPr/>
          </p:nvSpPr>
          <p:spPr>
            <a:xfrm>
              <a:off x="0" y="19050"/>
              <a:ext cx="2385741" cy="2902786"/>
            </a:xfrm>
            <a:prstGeom prst="rect">
              <a:avLst/>
            </a:prstGeom>
          </p:spPr>
          <p:txBody>
            <a:bodyPr anchor="ctr" rtlCol="false" tIns="50800" lIns="50800" bIns="50800" rIns="50800"/>
            <a:lstStyle/>
            <a:p>
              <a:pPr algn="ctr">
                <a:lnSpc>
                  <a:spcPts val="2266"/>
                </a:lnSpc>
              </a:pPr>
            </a:p>
          </p:txBody>
        </p:sp>
      </p:grpSp>
      <p:sp>
        <p:nvSpPr>
          <p:cNvPr name="Freeform 5" id="5"/>
          <p:cNvSpPr/>
          <p:nvPr/>
        </p:nvSpPr>
        <p:spPr>
          <a:xfrm flipH="false" flipV="false" rot="0">
            <a:off x="11164457" y="1714729"/>
            <a:ext cx="5904343" cy="6857542"/>
          </a:xfrm>
          <a:custGeom>
            <a:avLst/>
            <a:gdLst/>
            <a:ahLst/>
            <a:cxnLst/>
            <a:rect r="r" b="b" t="t" l="l"/>
            <a:pathLst>
              <a:path h="6857542" w="5904343">
                <a:moveTo>
                  <a:pt x="0" y="0"/>
                </a:moveTo>
                <a:lnTo>
                  <a:pt x="5904343" y="0"/>
                </a:lnTo>
                <a:lnTo>
                  <a:pt x="5904343" y="6857542"/>
                </a:lnTo>
                <a:lnTo>
                  <a:pt x="0" y="68575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28700" y="2927309"/>
            <a:ext cx="7195776" cy="5644962"/>
          </a:xfrm>
          <a:custGeom>
            <a:avLst/>
            <a:gdLst/>
            <a:ahLst/>
            <a:cxnLst/>
            <a:rect r="r" b="b" t="t" l="l"/>
            <a:pathLst>
              <a:path h="5644962" w="7195776">
                <a:moveTo>
                  <a:pt x="0" y="0"/>
                </a:moveTo>
                <a:lnTo>
                  <a:pt x="7195776" y="0"/>
                </a:lnTo>
                <a:lnTo>
                  <a:pt x="7195776" y="5644962"/>
                </a:lnTo>
                <a:lnTo>
                  <a:pt x="0" y="5644962"/>
                </a:lnTo>
                <a:lnTo>
                  <a:pt x="0" y="0"/>
                </a:lnTo>
                <a:close/>
              </a:path>
            </a:pathLst>
          </a:custGeom>
          <a:blipFill>
            <a:blip r:embed="rId4"/>
            <a:stretch>
              <a:fillRect l="0" t="0" r="0" b="0"/>
            </a:stretch>
          </a:blipFill>
        </p:spPr>
      </p:sp>
      <p:sp>
        <p:nvSpPr>
          <p:cNvPr name="TextBox 7" id="7"/>
          <p:cNvSpPr txBox="true"/>
          <p:nvPr/>
        </p:nvSpPr>
        <p:spPr>
          <a:xfrm rot="0">
            <a:off x="1219200" y="1195179"/>
            <a:ext cx="8797353" cy="914781"/>
          </a:xfrm>
          <a:prstGeom prst="rect">
            <a:avLst/>
          </a:prstGeom>
        </p:spPr>
        <p:txBody>
          <a:bodyPr anchor="t" rtlCol="false" tIns="0" lIns="0" bIns="0" rIns="0">
            <a:spAutoFit/>
          </a:bodyPr>
          <a:lstStyle/>
          <a:p>
            <a:pPr marL="0" indent="0" lvl="0">
              <a:lnSpc>
                <a:spcPts val="7182"/>
              </a:lnSpc>
            </a:pPr>
            <a:r>
              <a:rPr lang="en-US" sz="6300" spc="-264">
                <a:solidFill>
                  <a:srgbClr val="FFFFFF"/>
                </a:solidFill>
                <a:latin typeface="Be Vietnam Ultra-Bold"/>
              </a:rPr>
              <a:t>RESEARCH RESULT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DAF737T2sdQ</dc:identifier>
  <dcterms:modified xsi:type="dcterms:W3CDTF">2011-08-01T06:04:30Z</dcterms:modified>
  <cp:revision>1</cp:revision>
  <dc:title>Blue Modern Security and Technology Presentation</dc:title>
</cp:coreProperties>
</file>